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1" r:id="rId1"/>
  </p:sldMasterIdLst>
  <p:notesMasterIdLst>
    <p:notesMasterId r:id="rId14"/>
  </p:notesMasterIdLst>
  <p:sldIdLst>
    <p:sldId id="2031" r:id="rId2"/>
    <p:sldId id="2039" r:id="rId3"/>
    <p:sldId id="2057" r:id="rId4"/>
    <p:sldId id="2051" r:id="rId5"/>
    <p:sldId id="2041" r:id="rId6"/>
    <p:sldId id="2055" r:id="rId7"/>
    <p:sldId id="2047" r:id="rId8"/>
    <p:sldId id="2048" r:id="rId9"/>
    <p:sldId id="2045" r:id="rId10"/>
    <p:sldId id="2052" r:id="rId11"/>
    <p:sldId id="2058" r:id="rId12"/>
    <p:sldId id="2059" r:id="rId13"/>
  </p:sldIdLst>
  <p:sldSz cx="9144000" cy="5143500" type="screen16x9"/>
  <p:notesSz cx="6858000" cy="9144000"/>
  <p:defaultTextStyle>
    <a:defPPr>
      <a:defRPr lang="en-US"/>
    </a:defPPr>
    <a:lvl1pPr marL="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3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663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494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326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157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68566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3" clrIdx="0">
    <p:extLst/>
  </p:cmAuthor>
  <p:cmAuthor id="2" name="Microsoft Office User" initials="Office [2]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000000"/>
    <a:srgbClr val="020006"/>
    <a:srgbClr val="3B1F4D"/>
    <a:srgbClr val="00B8DB"/>
    <a:srgbClr val="EC72A5"/>
    <a:srgbClr val="2D1E42"/>
    <a:srgbClr val="583F52"/>
    <a:srgbClr val="4AEDDE"/>
    <a:srgbClr val="FA5C79"/>
    <a:srgbClr val="F6DC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84" autoAdjust="0"/>
    <p:restoredTop sz="96202" autoAdjust="0"/>
  </p:normalViewPr>
  <p:slideViewPr>
    <p:cSldViewPr snapToGrid="0" snapToObjects="1">
      <p:cViewPr>
        <p:scale>
          <a:sx n="110" d="100"/>
          <a:sy n="110" d="100"/>
        </p:scale>
        <p:origin x="1384" y="46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8" d="100"/>
        <a:sy n="148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commentAuthors" Target="commentAuthor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11.png>
</file>

<file path=ppt/media/image12.tiff>
</file>

<file path=ppt/media/image13.png>
</file>

<file path=ppt/media/image14.tiff>
</file>

<file path=ppt/media/image15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9/27/17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1pPr>
    <a:lvl2pPr marL="342831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2pPr>
    <a:lvl3pPr marL="685663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3pPr>
    <a:lvl4pPr marL="1028494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4pPr>
    <a:lvl5pPr marL="1371326" algn="l" defTabSz="342831" rtl="0" eaLnBrk="1" latinLnBrk="0" hangingPunct="1">
      <a:defRPr sz="900" kern="1200">
        <a:solidFill>
          <a:schemeClr val="tx1"/>
        </a:solidFill>
        <a:latin typeface="Calibri Light"/>
        <a:ea typeface="+mn-ea"/>
        <a:cs typeface="+mn-cs"/>
      </a:defRPr>
    </a:lvl5pPr>
    <a:lvl6pPr marL="1714157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7854C53-471A-EE49-83FA-1E350517B733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174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92150" y="1143000"/>
            <a:ext cx="5457825" cy="30702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74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70525" cy="35845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2795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8440015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333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8.tiff"/><Relationship Id="rId10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3470733" y="1487689"/>
            <a:ext cx="2220125" cy="373967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2361209" y="2905730"/>
            <a:ext cx="44326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spc="300" dirty="0" smtClean="0">
                <a:ea typeface="Roboto" charset="0"/>
                <a:cs typeface="Roboto" charset="0"/>
              </a:rPr>
              <a:t>106-1	</a:t>
            </a:r>
            <a:r>
              <a:rPr lang="en-US" sz="1200" spc="300" dirty="0" smtClean="0">
                <a:ea typeface="Roboto" charset="0"/>
                <a:cs typeface="Roboto" charset="0"/>
              </a:rPr>
              <a:t>9/28</a:t>
            </a:r>
            <a:r>
              <a:rPr lang="en-US" sz="1200" spc="300" dirty="0" smtClean="0">
                <a:ea typeface="Roboto" charset="0"/>
                <a:cs typeface="Roboto" charset="0"/>
              </a:rPr>
              <a:t>	Software Engineering </a:t>
            </a:r>
            <a:r>
              <a:rPr lang="en-US" sz="1200" spc="300" dirty="0" smtClean="0">
                <a:ea typeface="Roboto" charset="0"/>
                <a:cs typeface="Roboto" charset="0"/>
              </a:rPr>
              <a:t>Design	</a:t>
            </a:r>
            <a:endParaRPr lang="en-US" sz="1200" spc="300" dirty="0">
              <a:ea typeface="Roboto" charset="0"/>
              <a:cs typeface="Roboto" charset="0"/>
            </a:endParaRPr>
          </a:p>
        </p:txBody>
      </p:sp>
      <p:sp>
        <p:nvSpPr>
          <p:cNvPr id="36" name="Rectangle 35"/>
          <p:cNvSpPr>
            <a:spLocks/>
          </p:cNvSpPr>
          <p:nvPr/>
        </p:nvSpPr>
        <p:spPr bwMode="auto">
          <a:xfrm>
            <a:off x="485925" y="2035098"/>
            <a:ext cx="8189742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000" b="1" spc="113" dirty="0" smtClean="0">
                <a:solidFill>
                  <a:schemeClr val="tx2"/>
                </a:solidFill>
                <a:latin typeface="Roboto" charset="0"/>
                <a:ea typeface="Roboto" charset="0"/>
                <a:cs typeface="Roboto" charset="0"/>
                <a:sym typeface="Bebas Neue" charset="0"/>
              </a:rPr>
              <a:t>PROJECT PROPOSAL</a:t>
            </a:r>
            <a:endParaRPr lang="en-US" sz="6000" b="1" spc="113" dirty="0">
              <a:solidFill>
                <a:schemeClr val="tx2"/>
              </a:solidFill>
              <a:latin typeface="Roboto" charset="0"/>
              <a:ea typeface="Roboto" charset="0"/>
              <a:cs typeface="Roboto" charset="0"/>
              <a:sym typeface="Bebas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875993" y="3464286"/>
            <a:ext cx="3392014" cy="81919"/>
            <a:chOff x="3438554" y="3701681"/>
            <a:chExt cx="2424534" cy="65647"/>
          </a:xfrm>
        </p:grpSpPr>
        <p:sp>
          <p:nvSpPr>
            <p:cNvPr id="37" name="Rectangle 36"/>
            <p:cNvSpPr/>
            <p:nvPr/>
          </p:nvSpPr>
          <p:spPr>
            <a:xfrm>
              <a:off x="5378866" y="3701681"/>
              <a:ext cx="484222" cy="6564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408710" y="3701681"/>
              <a:ext cx="484222" cy="6564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923632" y="3701681"/>
              <a:ext cx="484222" cy="6564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438554" y="3701681"/>
              <a:ext cx="484222" cy="656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4893788" y="3701681"/>
              <a:ext cx="484222" cy="6564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/>
            </a:p>
          </p:txBody>
        </p:sp>
      </p:grpSp>
      <p:sp>
        <p:nvSpPr>
          <p:cNvPr id="43" name="Rectangle 42"/>
          <p:cNvSpPr>
            <a:spLocks/>
          </p:cNvSpPr>
          <p:nvPr/>
        </p:nvSpPr>
        <p:spPr bwMode="auto">
          <a:xfrm>
            <a:off x="4044441" y="1505396"/>
            <a:ext cx="110786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2200" b="1" spc="113" dirty="0" smtClean="0">
                <a:solidFill>
                  <a:schemeClr val="bg1"/>
                </a:solidFill>
                <a:latin typeface="Roboto Black" charset="0"/>
                <a:ea typeface="Roboto Black" charset="0"/>
                <a:cs typeface="Roboto Black" charset="0"/>
                <a:sym typeface="Bebas Neue" charset="0"/>
              </a:rPr>
              <a:t>Group 1</a:t>
            </a:r>
            <a:endParaRPr lang="en-US" sz="2200" b="1" spc="113" dirty="0">
              <a:solidFill>
                <a:schemeClr val="bg1"/>
              </a:solidFill>
              <a:latin typeface="Roboto Black" charset="0"/>
              <a:ea typeface="Roboto Black" charset="0"/>
              <a:cs typeface="Roboto Black" charset="0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2943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623573" y="1134307"/>
            <a:ext cx="6215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solidFill>
                  <a:schemeClr val="tx2"/>
                </a:solidFill>
              </a:rPr>
              <a:t>Notepad replacement in </a:t>
            </a:r>
            <a:r>
              <a:rPr lang="en-US" altLang="zh-TW" sz="2000" dirty="0" smtClean="0">
                <a:solidFill>
                  <a:schemeClr val="tx2"/>
                </a:solidFill>
              </a:rPr>
              <a:t>Microsoft </a:t>
            </a:r>
            <a:r>
              <a:rPr lang="en-US" altLang="zh-TW" sz="2000" dirty="0">
                <a:solidFill>
                  <a:schemeClr val="tx2"/>
                </a:solidFill>
              </a:rPr>
              <a:t>Windows environment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84256" y="3402156"/>
            <a:ext cx="198394" cy="20774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84506" y="1854784"/>
            <a:ext cx="198394" cy="207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solidFill>
                <a:schemeClr val="accent1"/>
              </a:solidFill>
              <a:latin typeface="Roboto Bold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033079" y="1789381"/>
            <a:ext cx="1145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  <a:ea typeface="Roboto" charset="0"/>
                <a:cs typeface="Roboto" charset="0"/>
              </a:rPr>
              <a:t>LANGUAGE</a:t>
            </a:r>
            <a:endParaRPr lang="en-US" sz="1600" b="1" dirty="0">
              <a:solidFill>
                <a:schemeClr val="accent1"/>
              </a:solidFill>
              <a:ea typeface="Roboto" charset="0"/>
              <a:cs typeface="Roboto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784256" y="2628470"/>
            <a:ext cx="198394" cy="207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24" name="Rectangle 23"/>
          <p:cNvSpPr>
            <a:spLocks/>
          </p:cNvSpPr>
          <p:nvPr/>
        </p:nvSpPr>
        <p:spPr bwMode="auto">
          <a:xfrm>
            <a:off x="623573" y="442079"/>
            <a:ext cx="790355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r>
              <a:rPr lang="en-US" sz="3000" b="1" spc="113" dirty="0">
                <a:solidFill>
                  <a:schemeClr val="tx2"/>
                </a:solidFill>
                <a:ea typeface="Roboto" charset="0"/>
                <a:cs typeface="Roboto" charset="0"/>
                <a:sym typeface="Bebas Neue" charset="0"/>
              </a:rPr>
              <a:t>Notepad++</a:t>
            </a:r>
            <a:endParaRPr lang="en-US" sz="3000" b="1" spc="113" dirty="0">
              <a:solidFill>
                <a:schemeClr val="accent2"/>
              </a:solidFill>
              <a:ea typeface="Roboto" charset="0"/>
              <a:cs typeface="Roboto" charset="0"/>
              <a:sym typeface="Bebas Neue" charset="0"/>
            </a:endParaRPr>
          </a:p>
        </p:txBody>
      </p:sp>
      <p:sp>
        <p:nvSpPr>
          <p:cNvPr id="30" name="TextBox 16"/>
          <p:cNvSpPr txBox="1"/>
          <p:nvPr/>
        </p:nvSpPr>
        <p:spPr>
          <a:xfrm>
            <a:off x="1032829" y="2076458"/>
            <a:ext cx="5792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C++</a:t>
            </a:r>
            <a:endParaRPr lang="en-US" altLang="zh-TW" sz="2000" dirty="0">
              <a:solidFill>
                <a:schemeClr val="tx2"/>
              </a:solidFill>
            </a:endParaRPr>
          </a:p>
        </p:txBody>
      </p:sp>
      <p:sp>
        <p:nvSpPr>
          <p:cNvPr id="31" name="TextBox 21"/>
          <p:cNvSpPr txBox="1"/>
          <p:nvPr/>
        </p:nvSpPr>
        <p:spPr>
          <a:xfrm>
            <a:off x="1032829" y="2563351"/>
            <a:ext cx="18448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2"/>
                </a:solidFill>
                <a:ea typeface="Roboto" charset="0"/>
                <a:cs typeface="Roboto" charset="0"/>
              </a:rPr>
              <a:t># OF GITHUB STARS</a:t>
            </a:r>
            <a:endParaRPr lang="en-US" sz="1600" b="1" dirty="0">
              <a:solidFill>
                <a:schemeClr val="accent2"/>
              </a:solidFill>
              <a:ea typeface="Roboto" charset="0"/>
              <a:cs typeface="Roboto" charset="0"/>
            </a:endParaRPr>
          </a:p>
        </p:txBody>
      </p:sp>
      <p:sp>
        <p:nvSpPr>
          <p:cNvPr id="32" name="TextBox 16"/>
          <p:cNvSpPr txBox="1"/>
          <p:nvPr/>
        </p:nvSpPr>
        <p:spPr>
          <a:xfrm>
            <a:off x="1033079" y="2845642"/>
            <a:ext cx="7681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4,628</a:t>
            </a:r>
            <a:endParaRPr lang="uk-UA" altLang="zh-TW" sz="2000" dirty="0">
              <a:solidFill>
                <a:schemeClr val="tx2"/>
              </a:solidFill>
            </a:endParaRPr>
          </a:p>
        </p:txBody>
      </p:sp>
      <p:sp>
        <p:nvSpPr>
          <p:cNvPr id="33" name="TextBox 21"/>
          <p:cNvSpPr txBox="1"/>
          <p:nvPr/>
        </p:nvSpPr>
        <p:spPr>
          <a:xfrm>
            <a:off x="1032829" y="3337321"/>
            <a:ext cx="1928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3"/>
                </a:solidFill>
                <a:ea typeface="Roboto" charset="0"/>
                <a:cs typeface="Roboto" charset="0"/>
              </a:rPr>
              <a:t># OF CONTRIBUTERS</a:t>
            </a:r>
            <a:endParaRPr lang="en-US" sz="1600" b="1" dirty="0">
              <a:solidFill>
                <a:schemeClr val="accent3"/>
              </a:solidFill>
              <a:ea typeface="Roboto" charset="0"/>
              <a:cs typeface="Roboto" charset="0"/>
            </a:endParaRPr>
          </a:p>
        </p:txBody>
      </p:sp>
      <p:sp>
        <p:nvSpPr>
          <p:cNvPr id="34" name="TextBox 16"/>
          <p:cNvSpPr txBox="1"/>
          <p:nvPr/>
        </p:nvSpPr>
        <p:spPr>
          <a:xfrm>
            <a:off x="1032829" y="3637179"/>
            <a:ext cx="574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130</a:t>
            </a:r>
            <a:endParaRPr lang="en-US" altLang="zh-TW" sz="2000" dirty="0">
              <a:solidFill>
                <a:schemeClr val="tx2"/>
              </a:solidFill>
            </a:endParaRPr>
          </a:p>
        </p:txBody>
      </p:sp>
      <p:sp>
        <p:nvSpPr>
          <p:cNvPr id="37" name="TextBox 21"/>
          <p:cNvSpPr txBox="1"/>
          <p:nvPr/>
        </p:nvSpPr>
        <p:spPr>
          <a:xfrm>
            <a:off x="4854769" y="1789381"/>
            <a:ext cx="10315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  <a:ea typeface="Roboto" charset="0"/>
                <a:cs typeface="Roboto" charset="0"/>
              </a:rPr>
              <a:t>FEATURES</a:t>
            </a:r>
            <a:endParaRPr lang="en-US" sz="1600" b="1" dirty="0">
              <a:solidFill>
                <a:schemeClr val="accent1"/>
              </a:solidFill>
              <a:ea typeface="Roboto" charset="0"/>
              <a:cs typeface="Roboto" charset="0"/>
            </a:endParaRPr>
          </a:p>
        </p:txBody>
      </p:sp>
      <p:sp>
        <p:nvSpPr>
          <p:cNvPr id="38" name="Rectangle 20"/>
          <p:cNvSpPr/>
          <p:nvPr/>
        </p:nvSpPr>
        <p:spPr>
          <a:xfrm>
            <a:off x="4575352" y="1854783"/>
            <a:ext cx="198394" cy="207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solidFill>
                <a:schemeClr val="tx2"/>
              </a:solidFill>
              <a:latin typeface="Roboto Bold" charset="0"/>
            </a:endParaRPr>
          </a:p>
        </p:txBody>
      </p:sp>
      <p:sp>
        <p:nvSpPr>
          <p:cNvPr id="39" name="TextBox 16"/>
          <p:cNvSpPr txBox="1"/>
          <p:nvPr/>
        </p:nvSpPr>
        <p:spPr>
          <a:xfrm>
            <a:off x="4879652" y="2168533"/>
            <a:ext cx="36474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(User Defined)Syntax Highlighting/Folding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Auto-completion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Tab interface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Document Map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Function List</a:t>
            </a:r>
            <a:endParaRPr lang="en-US" altLang="zh-TW" sz="2000" dirty="0">
              <a:solidFill>
                <a:schemeClr val="tx2"/>
              </a:solidFill>
            </a:endParaRPr>
          </a:p>
        </p:txBody>
      </p:sp>
      <p:pic>
        <p:nvPicPr>
          <p:cNvPr id="18" name="Picture 2" descr="「notepad++」的圖片搜尋結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2415" y="357520"/>
            <a:ext cx="1514475" cy="1092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499667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623573" y="1134307"/>
            <a:ext cx="51509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solidFill>
                  <a:schemeClr val="tx2"/>
                </a:solidFill>
              </a:rPr>
              <a:t>A a lightweight </a:t>
            </a:r>
            <a:r>
              <a:rPr lang="en-US" altLang="zh-TW" sz="2000" dirty="0" smtClean="0">
                <a:solidFill>
                  <a:schemeClr val="tx2"/>
                </a:solidFill>
              </a:rPr>
              <a:t>but powerful </a:t>
            </a:r>
            <a:r>
              <a:rPr lang="en-US" altLang="zh-TW" sz="2000" dirty="0">
                <a:solidFill>
                  <a:schemeClr val="tx2"/>
                </a:solidFill>
              </a:rPr>
              <a:t>source code editor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84256" y="3402156"/>
            <a:ext cx="198394" cy="20774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84506" y="1854784"/>
            <a:ext cx="198394" cy="207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solidFill>
                <a:schemeClr val="accent1"/>
              </a:solidFill>
              <a:latin typeface="Roboto Bold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033079" y="1789381"/>
            <a:ext cx="1145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  <a:ea typeface="Roboto" charset="0"/>
                <a:cs typeface="Roboto" charset="0"/>
              </a:rPr>
              <a:t>LANGUAGE</a:t>
            </a:r>
            <a:endParaRPr lang="en-US" sz="1600" b="1" dirty="0">
              <a:solidFill>
                <a:schemeClr val="accent1"/>
              </a:solidFill>
              <a:ea typeface="Roboto" charset="0"/>
              <a:cs typeface="Roboto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784256" y="2628470"/>
            <a:ext cx="198394" cy="207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24" name="Rectangle 23"/>
          <p:cNvSpPr>
            <a:spLocks/>
          </p:cNvSpPr>
          <p:nvPr/>
        </p:nvSpPr>
        <p:spPr bwMode="auto">
          <a:xfrm>
            <a:off x="623573" y="442079"/>
            <a:ext cx="790355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r>
              <a:rPr lang="en-US" sz="3000" b="1" spc="113" dirty="0" err="1" smtClean="0">
                <a:solidFill>
                  <a:schemeClr val="tx2"/>
                </a:solidFill>
                <a:ea typeface="Roboto" charset="0"/>
                <a:cs typeface="Roboto" charset="0"/>
                <a:sym typeface="Bebas Neue" charset="0"/>
              </a:rPr>
              <a:t>Vscode</a:t>
            </a:r>
            <a:endParaRPr lang="en-US" sz="3000" b="1" spc="113" dirty="0">
              <a:solidFill>
                <a:schemeClr val="tx2"/>
              </a:solidFill>
              <a:ea typeface="Roboto" charset="0"/>
              <a:cs typeface="Roboto" charset="0"/>
              <a:sym typeface="Bebas Neue" charset="0"/>
            </a:endParaRPr>
          </a:p>
        </p:txBody>
      </p:sp>
      <p:sp>
        <p:nvSpPr>
          <p:cNvPr id="30" name="TextBox 16"/>
          <p:cNvSpPr txBox="1"/>
          <p:nvPr/>
        </p:nvSpPr>
        <p:spPr>
          <a:xfrm>
            <a:off x="1032829" y="2076458"/>
            <a:ext cx="31937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JS, </a:t>
            </a:r>
            <a:r>
              <a:rPr lang="en-US" altLang="zh-TW" sz="2000" dirty="0" err="1">
                <a:solidFill>
                  <a:schemeClr val="tx2"/>
                </a:solidFill>
              </a:rPr>
              <a:t>TypeScript</a:t>
            </a:r>
            <a:r>
              <a:rPr lang="en-US" altLang="zh-TW" sz="2000" dirty="0">
                <a:solidFill>
                  <a:schemeClr val="tx2"/>
                </a:solidFill>
              </a:rPr>
              <a:t>, CSS, </a:t>
            </a:r>
            <a:r>
              <a:rPr lang="en-US" altLang="zh-TW" sz="2000" dirty="0" smtClean="0">
                <a:solidFill>
                  <a:schemeClr val="tx2"/>
                </a:solidFill>
              </a:rPr>
              <a:t>HTML</a:t>
            </a:r>
            <a:r>
              <a:rPr lang="mr-IN" altLang="zh-TW" sz="2000" dirty="0" smtClean="0">
                <a:solidFill>
                  <a:schemeClr val="tx2"/>
                </a:solidFill>
              </a:rPr>
              <a:t>……</a:t>
            </a:r>
            <a:endParaRPr lang="mr-IN" altLang="zh-TW" sz="2000" dirty="0">
              <a:solidFill>
                <a:schemeClr val="tx2"/>
              </a:solidFill>
            </a:endParaRPr>
          </a:p>
        </p:txBody>
      </p:sp>
      <p:sp>
        <p:nvSpPr>
          <p:cNvPr id="31" name="TextBox 21"/>
          <p:cNvSpPr txBox="1"/>
          <p:nvPr/>
        </p:nvSpPr>
        <p:spPr>
          <a:xfrm>
            <a:off x="1032829" y="2563351"/>
            <a:ext cx="18448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2"/>
                </a:solidFill>
                <a:ea typeface="Roboto" charset="0"/>
                <a:cs typeface="Roboto" charset="0"/>
              </a:rPr>
              <a:t># OF GITHUB STARS</a:t>
            </a:r>
            <a:endParaRPr lang="en-US" sz="1600" b="1" dirty="0">
              <a:solidFill>
                <a:schemeClr val="accent2"/>
              </a:solidFill>
              <a:ea typeface="Roboto" charset="0"/>
              <a:cs typeface="Roboto" charset="0"/>
            </a:endParaRPr>
          </a:p>
        </p:txBody>
      </p:sp>
      <p:sp>
        <p:nvSpPr>
          <p:cNvPr id="32" name="TextBox 16"/>
          <p:cNvSpPr txBox="1"/>
          <p:nvPr/>
        </p:nvSpPr>
        <p:spPr>
          <a:xfrm>
            <a:off x="1033079" y="2845642"/>
            <a:ext cx="8980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altLang="zh-TW" sz="2000" dirty="0" smtClean="0">
                <a:solidFill>
                  <a:schemeClr val="tx2"/>
                </a:solidFill>
              </a:rPr>
              <a:t>34,228</a:t>
            </a:r>
            <a:endParaRPr lang="is-IS" altLang="zh-TW" sz="2000" dirty="0">
              <a:solidFill>
                <a:schemeClr val="tx2"/>
              </a:solidFill>
            </a:endParaRPr>
          </a:p>
        </p:txBody>
      </p:sp>
      <p:sp>
        <p:nvSpPr>
          <p:cNvPr id="33" name="TextBox 21"/>
          <p:cNvSpPr txBox="1"/>
          <p:nvPr/>
        </p:nvSpPr>
        <p:spPr>
          <a:xfrm>
            <a:off x="1032829" y="3337321"/>
            <a:ext cx="1928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3"/>
                </a:solidFill>
                <a:ea typeface="Roboto" charset="0"/>
                <a:cs typeface="Roboto" charset="0"/>
              </a:rPr>
              <a:t># OF CONTRIBUTERS</a:t>
            </a:r>
            <a:endParaRPr lang="en-US" sz="1600" b="1" dirty="0">
              <a:solidFill>
                <a:schemeClr val="accent3"/>
              </a:solidFill>
              <a:ea typeface="Roboto" charset="0"/>
              <a:cs typeface="Roboto" charset="0"/>
            </a:endParaRPr>
          </a:p>
        </p:txBody>
      </p:sp>
      <p:sp>
        <p:nvSpPr>
          <p:cNvPr id="34" name="TextBox 16"/>
          <p:cNvSpPr txBox="1"/>
          <p:nvPr/>
        </p:nvSpPr>
        <p:spPr>
          <a:xfrm>
            <a:off x="1032829" y="3609905"/>
            <a:ext cx="574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380</a:t>
            </a:r>
            <a:endParaRPr lang="en-US" altLang="zh-TW" sz="2000" dirty="0">
              <a:solidFill>
                <a:schemeClr val="tx2"/>
              </a:solidFill>
            </a:endParaRPr>
          </a:p>
        </p:txBody>
      </p:sp>
      <p:sp>
        <p:nvSpPr>
          <p:cNvPr id="37" name="TextBox 21"/>
          <p:cNvSpPr txBox="1"/>
          <p:nvPr/>
        </p:nvSpPr>
        <p:spPr>
          <a:xfrm>
            <a:off x="4854769" y="1789381"/>
            <a:ext cx="10315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  <a:ea typeface="Roboto" charset="0"/>
                <a:cs typeface="Roboto" charset="0"/>
              </a:rPr>
              <a:t>FEATURES</a:t>
            </a:r>
            <a:endParaRPr lang="en-US" sz="1600" b="1" dirty="0">
              <a:solidFill>
                <a:schemeClr val="accent1"/>
              </a:solidFill>
              <a:ea typeface="Roboto" charset="0"/>
              <a:cs typeface="Roboto" charset="0"/>
            </a:endParaRPr>
          </a:p>
        </p:txBody>
      </p:sp>
      <p:sp>
        <p:nvSpPr>
          <p:cNvPr id="38" name="Rectangle 20"/>
          <p:cNvSpPr/>
          <p:nvPr/>
        </p:nvSpPr>
        <p:spPr>
          <a:xfrm>
            <a:off x="4575352" y="1854783"/>
            <a:ext cx="198394" cy="207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solidFill>
                <a:schemeClr val="tx2"/>
              </a:solidFill>
              <a:latin typeface="Roboto Bold" charset="0"/>
            </a:endParaRPr>
          </a:p>
        </p:txBody>
      </p:sp>
      <p:sp>
        <p:nvSpPr>
          <p:cNvPr id="26" name="TextBox 21"/>
          <p:cNvSpPr txBox="1"/>
          <p:nvPr/>
        </p:nvSpPr>
        <p:spPr>
          <a:xfrm>
            <a:off x="1032829" y="4059107"/>
            <a:ext cx="11178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2"/>
                </a:solidFill>
                <a:ea typeface="Roboto" charset="0"/>
                <a:cs typeface="Roboto" charset="0"/>
              </a:rPr>
              <a:t>PLATFORM</a:t>
            </a:r>
            <a:endParaRPr lang="en-US" sz="1600" b="1" dirty="0">
              <a:solidFill>
                <a:schemeClr val="accent2"/>
              </a:solidFill>
              <a:ea typeface="Roboto" charset="0"/>
              <a:cs typeface="Roboto" charset="0"/>
            </a:endParaRPr>
          </a:p>
        </p:txBody>
      </p:sp>
      <p:sp>
        <p:nvSpPr>
          <p:cNvPr id="27" name="Rectangle 24"/>
          <p:cNvSpPr/>
          <p:nvPr/>
        </p:nvSpPr>
        <p:spPr>
          <a:xfrm>
            <a:off x="784256" y="4112859"/>
            <a:ext cx="198394" cy="207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28" name="TextBox 16"/>
          <p:cNvSpPr txBox="1"/>
          <p:nvPr/>
        </p:nvSpPr>
        <p:spPr>
          <a:xfrm>
            <a:off x="1032829" y="4336573"/>
            <a:ext cx="2700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Windows</a:t>
            </a:r>
            <a:r>
              <a:rPr lang="en-US" altLang="zh-TW" sz="2000" dirty="0">
                <a:solidFill>
                  <a:schemeClr val="tx2"/>
                </a:solidFill>
              </a:rPr>
              <a:t>/ </a:t>
            </a:r>
            <a:r>
              <a:rPr lang="en-US" altLang="zh-TW" sz="2000" dirty="0" err="1">
                <a:solidFill>
                  <a:schemeClr val="tx2"/>
                </a:solidFill>
              </a:rPr>
              <a:t>MacOS</a:t>
            </a:r>
            <a:r>
              <a:rPr lang="en-US" altLang="zh-TW" sz="2000" dirty="0">
                <a:solidFill>
                  <a:schemeClr val="tx2"/>
                </a:solidFill>
              </a:rPr>
              <a:t>/Linux</a:t>
            </a:r>
          </a:p>
        </p:txBody>
      </p:sp>
      <p:pic>
        <p:nvPicPr>
          <p:cNvPr id="20" name="圖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5874" y="164354"/>
            <a:ext cx="1513975" cy="1513975"/>
          </a:xfrm>
          <a:prstGeom prst="rect">
            <a:avLst/>
          </a:prstGeom>
        </p:spPr>
      </p:pic>
      <p:sp>
        <p:nvSpPr>
          <p:cNvPr id="29" name="TextBox 16"/>
          <p:cNvSpPr txBox="1"/>
          <p:nvPr/>
        </p:nvSpPr>
        <p:spPr>
          <a:xfrm>
            <a:off x="4879652" y="2168533"/>
            <a:ext cx="398019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TW" sz="2000" dirty="0" err="1" smtClean="0">
                <a:solidFill>
                  <a:schemeClr val="tx2"/>
                </a:solidFill>
              </a:rPr>
              <a:t>Intellisense</a:t>
            </a:r>
            <a:r>
              <a:rPr lang="en-US" altLang="zh-TW" sz="2000" dirty="0" smtClean="0">
                <a:solidFill>
                  <a:schemeClr val="tx2"/>
                </a:solidFill>
              </a:rPr>
              <a:t>: </a:t>
            </a:r>
            <a:r>
              <a:rPr lang="en-US" altLang="zh-TW" sz="2000" dirty="0">
                <a:solidFill>
                  <a:schemeClr val="tx2"/>
                </a:solidFill>
              </a:rPr>
              <a:t>code auto-complete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 smtClean="0">
                <a:solidFill>
                  <a:schemeClr val="tx2"/>
                </a:solidFill>
              </a:rPr>
              <a:t>Peek: inline function selection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CLI </a:t>
            </a:r>
            <a:r>
              <a:rPr lang="en-US" altLang="zh-TW" sz="2000" dirty="0" smtClean="0">
                <a:solidFill>
                  <a:schemeClr val="tx2"/>
                </a:solidFill>
              </a:rPr>
              <a:t>(command line interface)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Built-in </a:t>
            </a:r>
            <a:r>
              <a:rPr lang="en-US" altLang="zh-TW" sz="2000" dirty="0" err="1" smtClean="0">
                <a:solidFill>
                  <a:schemeClr val="tx2"/>
                </a:solidFill>
              </a:rPr>
              <a:t>Git</a:t>
            </a:r>
            <a:endParaRPr lang="en-US" altLang="zh-TW" sz="2000" dirty="0" smtClean="0">
              <a:solidFill>
                <a:schemeClr val="tx2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 smtClean="0">
                <a:solidFill>
                  <a:schemeClr val="tx2"/>
                </a:solidFill>
              </a:rPr>
              <a:t>Built-in Task </a:t>
            </a:r>
            <a:r>
              <a:rPr lang="en-US" altLang="zh-TW" sz="2000" dirty="0">
                <a:solidFill>
                  <a:schemeClr val="tx2"/>
                </a:solidFill>
              </a:rPr>
              <a:t>Runner</a:t>
            </a:r>
          </a:p>
        </p:txBody>
      </p:sp>
    </p:spTree>
    <p:extLst>
      <p:ext uri="{BB962C8B-B14F-4D97-AF65-F5344CB8AC3E}">
        <p14:creationId xmlns:p14="http://schemas.microsoft.com/office/powerpoint/2010/main" val="7550022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3241" y="2751986"/>
            <a:ext cx="2332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pc="113" dirty="0">
                <a:solidFill>
                  <a:schemeClr val="accent2"/>
                </a:solidFill>
                <a:ea typeface="Roboto Bold" charset="0"/>
                <a:cs typeface="Roboto Bold" charset="0"/>
              </a:rPr>
              <a:t>Any questions?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67771" y="1982545"/>
            <a:ext cx="20236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chemeClr val="accent1"/>
                </a:solidFill>
                <a:ea typeface="Roboto Bold" charset="0"/>
                <a:cs typeface="Roboto Bold" charset="0"/>
              </a:rPr>
              <a:t>Thanks!</a:t>
            </a:r>
            <a:endParaRPr lang="en-US" sz="4400" b="1" dirty="0">
              <a:solidFill>
                <a:schemeClr val="accent1"/>
              </a:solidFill>
              <a:ea typeface="Roboto Bold" charset="0"/>
              <a:cs typeface="Robo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790608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 65"/>
          <p:cNvSpPr>
            <a:spLocks/>
          </p:cNvSpPr>
          <p:nvPr/>
        </p:nvSpPr>
        <p:spPr bwMode="auto">
          <a:xfrm>
            <a:off x="3894436" y="3197264"/>
            <a:ext cx="1563257" cy="1945567"/>
          </a:xfrm>
          <a:custGeom>
            <a:avLst/>
            <a:gdLst>
              <a:gd name="connsiteX0" fmla="*/ 868073 w 1563664"/>
              <a:gd name="connsiteY0" fmla="*/ 17 h 1946074"/>
              <a:gd name="connsiteX1" fmla="*/ 923882 w 1563664"/>
              <a:gd name="connsiteY1" fmla="*/ 354374 h 1946074"/>
              <a:gd name="connsiteX2" fmla="*/ 960791 w 1563664"/>
              <a:gd name="connsiteY2" fmla="*/ 651592 h 1946074"/>
              <a:gd name="connsiteX3" fmla="*/ 1084786 w 1563664"/>
              <a:gd name="connsiteY3" fmla="*/ 466728 h 1946074"/>
              <a:gd name="connsiteX4" fmla="*/ 1261033 w 1563664"/>
              <a:gd name="connsiteY4" fmla="*/ 104382 h 1946074"/>
              <a:gd name="connsiteX5" fmla="*/ 1229089 w 1563664"/>
              <a:gd name="connsiteY5" fmla="*/ 447109 h 1946074"/>
              <a:gd name="connsiteX6" fmla="*/ 1161570 w 1563664"/>
              <a:gd name="connsiteY6" fmla="*/ 741293 h 1946074"/>
              <a:gd name="connsiteX7" fmla="*/ 1337223 w 1563664"/>
              <a:gd name="connsiteY7" fmla="*/ 585858 h 1946074"/>
              <a:gd name="connsiteX8" fmla="*/ 1561349 w 1563664"/>
              <a:gd name="connsiteY8" fmla="*/ 369745 h 1946074"/>
              <a:gd name="connsiteX9" fmla="*/ 1441578 w 1563664"/>
              <a:gd name="connsiteY9" fmla="*/ 631366 h 1946074"/>
              <a:gd name="connsiteX10" fmla="*/ 1297868 w 1563664"/>
              <a:gd name="connsiteY10" fmla="*/ 952552 h 1946074"/>
              <a:gd name="connsiteX11" fmla="*/ 1168907 w 1563664"/>
              <a:gd name="connsiteY11" fmla="*/ 1509470 h 1946074"/>
              <a:gd name="connsiteX12" fmla="*/ 1146145 w 1563664"/>
              <a:gd name="connsiteY12" fmla="*/ 1904580 h 1946074"/>
              <a:gd name="connsiteX13" fmla="*/ 1144216 w 1563664"/>
              <a:gd name="connsiteY13" fmla="*/ 1946074 h 1946074"/>
              <a:gd name="connsiteX14" fmla="*/ 700729 w 1563664"/>
              <a:gd name="connsiteY14" fmla="*/ 1946074 h 1946074"/>
              <a:gd name="connsiteX15" fmla="*/ 701016 w 1563664"/>
              <a:gd name="connsiteY15" fmla="*/ 1876164 h 1946074"/>
              <a:gd name="connsiteX16" fmla="*/ 668480 w 1563664"/>
              <a:gd name="connsiteY16" fmla="*/ 1492885 h 1946074"/>
              <a:gd name="connsiteX17" fmla="*/ 458436 w 1563664"/>
              <a:gd name="connsiteY17" fmla="*/ 1275559 h 1946074"/>
              <a:gd name="connsiteX18" fmla="*/ 190064 w 1563664"/>
              <a:gd name="connsiteY18" fmla="*/ 1044681 h 1946074"/>
              <a:gd name="connsiteX19" fmla="*/ 31680 w 1563664"/>
              <a:gd name="connsiteY19" fmla="*/ 985015 h 1946074"/>
              <a:gd name="connsiteX20" fmla="*/ 29827 w 1563664"/>
              <a:gd name="connsiteY20" fmla="*/ 879436 h 1946074"/>
              <a:gd name="connsiteX21" fmla="*/ 295086 w 1563664"/>
              <a:gd name="connsiteY21" fmla="*/ 893594 h 1946074"/>
              <a:gd name="connsiteX22" fmla="*/ 559159 w 1563664"/>
              <a:gd name="connsiteY22" fmla="*/ 939608 h 1946074"/>
              <a:gd name="connsiteX23" fmla="*/ 532774 w 1563664"/>
              <a:gd name="connsiteY23" fmla="*/ 583431 h 1946074"/>
              <a:gd name="connsiteX24" fmla="*/ 443095 w 1563664"/>
              <a:gd name="connsiteY24" fmla="*/ 95786 h 1946074"/>
              <a:gd name="connsiteX25" fmla="*/ 623640 w 1563664"/>
              <a:gd name="connsiteY25" fmla="*/ 338395 h 1946074"/>
              <a:gd name="connsiteX26" fmla="*/ 775947 w 1563664"/>
              <a:gd name="connsiteY26" fmla="*/ 641782 h 1946074"/>
              <a:gd name="connsiteX27" fmla="*/ 777800 w 1563664"/>
              <a:gd name="connsiteY27" fmla="*/ 329799 h 1946074"/>
              <a:gd name="connsiteX28" fmla="*/ 868073 w 1563664"/>
              <a:gd name="connsiteY28" fmla="*/ 17 h 194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563664" h="1946074">
                <a:moveTo>
                  <a:pt x="868073" y="17"/>
                </a:moveTo>
                <a:cubicBezTo>
                  <a:pt x="912245" y="-1197"/>
                  <a:pt x="918397" y="61402"/>
                  <a:pt x="923882" y="354374"/>
                </a:cubicBezTo>
                <a:cubicBezTo>
                  <a:pt x="927587" y="554609"/>
                  <a:pt x="940483" y="649772"/>
                  <a:pt x="960791" y="651592"/>
                </a:cubicBezTo>
                <a:cubicBezTo>
                  <a:pt x="1009263" y="655334"/>
                  <a:pt x="1038761" y="590813"/>
                  <a:pt x="1084786" y="466728"/>
                </a:cubicBezTo>
                <a:cubicBezTo>
                  <a:pt x="1133925" y="332833"/>
                  <a:pt x="1172020" y="84157"/>
                  <a:pt x="1261033" y="104382"/>
                </a:cubicBezTo>
                <a:cubicBezTo>
                  <a:pt x="1333518" y="120968"/>
                  <a:pt x="1296015" y="219872"/>
                  <a:pt x="1229089" y="447109"/>
                </a:cubicBezTo>
                <a:cubicBezTo>
                  <a:pt x="1188548" y="584644"/>
                  <a:pt x="1136371" y="735731"/>
                  <a:pt x="1161570" y="741293"/>
                </a:cubicBezTo>
                <a:cubicBezTo>
                  <a:pt x="1186769" y="746754"/>
                  <a:pt x="1260440" y="690931"/>
                  <a:pt x="1337223" y="585858"/>
                </a:cubicBezTo>
                <a:cubicBezTo>
                  <a:pt x="1413933" y="480886"/>
                  <a:pt x="1525699" y="284392"/>
                  <a:pt x="1561349" y="369745"/>
                </a:cubicBezTo>
                <a:cubicBezTo>
                  <a:pt x="1579136" y="412118"/>
                  <a:pt x="1490124" y="562598"/>
                  <a:pt x="1441578" y="631366"/>
                </a:cubicBezTo>
                <a:cubicBezTo>
                  <a:pt x="1401704" y="688403"/>
                  <a:pt x="1324327" y="812488"/>
                  <a:pt x="1297868" y="952552"/>
                </a:cubicBezTo>
                <a:cubicBezTo>
                  <a:pt x="1271483" y="1092515"/>
                  <a:pt x="1292384" y="1257760"/>
                  <a:pt x="1168907" y="1509470"/>
                </a:cubicBezTo>
                <a:cubicBezTo>
                  <a:pt x="1168907" y="1509470"/>
                  <a:pt x="1158235" y="1657315"/>
                  <a:pt x="1146145" y="1904580"/>
                </a:cubicBezTo>
                <a:lnTo>
                  <a:pt x="1144216" y="1946074"/>
                </a:lnTo>
                <a:lnTo>
                  <a:pt x="700729" y="1946074"/>
                </a:lnTo>
                <a:lnTo>
                  <a:pt x="701016" y="1876164"/>
                </a:lnTo>
                <a:cubicBezTo>
                  <a:pt x="701016" y="1876164"/>
                  <a:pt x="705315" y="1586227"/>
                  <a:pt x="668480" y="1492885"/>
                </a:cubicBezTo>
                <a:cubicBezTo>
                  <a:pt x="631644" y="1399543"/>
                  <a:pt x="592289" y="1352922"/>
                  <a:pt x="458436" y="1275559"/>
                </a:cubicBezTo>
                <a:cubicBezTo>
                  <a:pt x="323991" y="1198195"/>
                  <a:pt x="279151" y="1102931"/>
                  <a:pt x="190064" y="1044681"/>
                </a:cubicBezTo>
                <a:cubicBezTo>
                  <a:pt x="101645" y="986329"/>
                  <a:pt x="60511" y="973992"/>
                  <a:pt x="31680" y="985015"/>
                </a:cubicBezTo>
                <a:cubicBezTo>
                  <a:pt x="3442" y="996139"/>
                  <a:pt x="-21758" y="937787"/>
                  <a:pt x="29827" y="879436"/>
                </a:cubicBezTo>
                <a:cubicBezTo>
                  <a:pt x="81411" y="821084"/>
                  <a:pt x="185173" y="824826"/>
                  <a:pt x="295086" y="893594"/>
                </a:cubicBezTo>
                <a:cubicBezTo>
                  <a:pt x="404999" y="962362"/>
                  <a:pt x="466441" y="1030523"/>
                  <a:pt x="559159" y="939608"/>
                </a:cubicBezTo>
                <a:cubicBezTo>
                  <a:pt x="626679" y="873267"/>
                  <a:pt x="597848" y="744327"/>
                  <a:pt x="532774" y="583431"/>
                </a:cubicBezTo>
                <a:cubicBezTo>
                  <a:pt x="467627" y="422535"/>
                  <a:pt x="382320" y="160914"/>
                  <a:pt x="443095" y="95786"/>
                </a:cubicBezTo>
                <a:cubicBezTo>
                  <a:pt x="528476" y="4366"/>
                  <a:pt x="567757" y="200253"/>
                  <a:pt x="623640" y="338395"/>
                </a:cubicBezTo>
                <a:cubicBezTo>
                  <a:pt x="679523" y="476537"/>
                  <a:pt x="718804" y="666964"/>
                  <a:pt x="775947" y="641782"/>
                </a:cubicBezTo>
                <a:cubicBezTo>
                  <a:pt x="789436" y="636220"/>
                  <a:pt x="772241" y="480279"/>
                  <a:pt x="777800" y="329799"/>
                </a:cubicBezTo>
                <a:cubicBezTo>
                  <a:pt x="783285" y="178712"/>
                  <a:pt x="763644" y="3759"/>
                  <a:pt x="868073" y="17"/>
                </a:cubicBezTo>
                <a:close/>
              </a:path>
            </a:pathLst>
          </a:custGeom>
          <a:solidFill>
            <a:srgbClr val="D9B079"/>
          </a:solidFill>
          <a:ln>
            <a:noFill/>
          </a:ln>
        </p:spPr>
        <p:txBody>
          <a:bodyPr wrap="square" lIns="0" tIns="0" rIns="0" bIns="0">
            <a:noAutofit/>
          </a:bodyPr>
          <a:lstStyle/>
          <a:p>
            <a:endParaRPr lang="en-US" sz="3599" dirty="0"/>
          </a:p>
        </p:txBody>
      </p:sp>
      <p:sp>
        <p:nvSpPr>
          <p:cNvPr id="25" name="Rectangle 24"/>
          <p:cNvSpPr>
            <a:spLocks/>
          </p:cNvSpPr>
          <p:nvPr/>
        </p:nvSpPr>
        <p:spPr bwMode="auto">
          <a:xfrm>
            <a:off x="2291799" y="273593"/>
            <a:ext cx="456490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3000" b="1" spc="113" dirty="0" smtClean="0">
                <a:solidFill>
                  <a:schemeClr val="tx2"/>
                </a:solidFill>
                <a:latin typeface="Roboto" charset="0"/>
                <a:ea typeface="Roboto" charset="0"/>
                <a:cs typeface="Roboto" charset="0"/>
                <a:sym typeface="Bebas Neue" charset="0"/>
              </a:rPr>
              <a:t>OPTIONS </a:t>
            </a:r>
            <a:r>
              <a:rPr lang="en-US" sz="3000" b="1" spc="113" dirty="0" smtClean="0">
                <a:solidFill>
                  <a:schemeClr val="accent2"/>
                </a:solidFill>
                <a:latin typeface="Roboto" charset="0"/>
                <a:ea typeface="Roboto" charset="0"/>
                <a:cs typeface="Roboto" charset="0"/>
                <a:sym typeface="Bebas Neue" charset="0"/>
              </a:rPr>
              <a:t>INTERESTED</a:t>
            </a:r>
            <a:endParaRPr lang="en-US" sz="3000" b="1" spc="113" dirty="0">
              <a:solidFill>
                <a:schemeClr val="accent2"/>
              </a:solidFill>
              <a:latin typeface="Roboto" charset="0"/>
              <a:ea typeface="Roboto" charset="0"/>
              <a:cs typeface="Roboto" charset="0"/>
              <a:sym typeface="Bebas Neue" charset="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972" y="1001846"/>
            <a:ext cx="1674428" cy="902878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095" y="2233885"/>
            <a:ext cx="1356408" cy="1356408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8277" y="1311807"/>
            <a:ext cx="2133709" cy="1600282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4014" y="1107792"/>
            <a:ext cx="1110573" cy="1368974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7838" y="4050543"/>
            <a:ext cx="2780140" cy="586247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82469" y="618716"/>
            <a:ext cx="1731712" cy="1731712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31685" y="3820417"/>
            <a:ext cx="2187615" cy="1046497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53520" y="2233885"/>
            <a:ext cx="2071710" cy="1495149"/>
          </a:xfrm>
          <a:prstGeom prst="rect">
            <a:avLst/>
          </a:prstGeom>
        </p:spPr>
      </p:pic>
      <p:pic>
        <p:nvPicPr>
          <p:cNvPr id="29" name="Picture 2" descr="Image result for boost c++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195" b="36112"/>
          <a:stretch/>
        </p:blipFill>
        <p:spPr bwMode="auto">
          <a:xfrm>
            <a:off x="1815503" y="2801230"/>
            <a:ext cx="2190747" cy="606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560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623573" y="1134307"/>
            <a:ext cx="24554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solidFill>
                  <a:schemeClr val="tx2"/>
                </a:solidFill>
              </a:rPr>
              <a:t>An Instant Messenger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84256" y="3402156"/>
            <a:ext cx="198394" cy="20774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84506" y="1854784"/>
            <a:ext cx="198394" cy="207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solidFill>
                <a:schemeClr val="accent1"/>
              </a:solidFill>
              <a:latin typeface="Roboto Bold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033079" y="1789381"/>
            <a:ext cx="1145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  <a:ea typeface="Roboto" charset="0"/>
                <a:cs typeface="Roboto" charset="0"/>
              </a:rPr>
              <a:t>LANGUAGE</a:t>
            </a:r>
            <a:endParaRPr lang="en-US" sz="1600" b="1" dirty="0">
              <a:solidFill>
                <a:schemeClr val="accent1"/>
              </a:solidFill>
              <a:ea typeface="Roboto" charset="0"/>
              <a:cs typeface="Roboto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784256" y="2628470"/>
            <a:ext cx="198394" cy="207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24" name="Rectangle 23"/>
          <p:cNvSpPr>
            <a:spLocks/>
          </p:cNvSpPr>
          <p:nvPr/>
        </p:nvSpPr>
        <p:spPr bwMode="auto">
          <a:xfrm>
            <a:off x="623573" y="442079"/>
            <a:ext cx="790355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r>
              <a:rPr lang="en-US" sz="3000" b="1" spc="113" dirty="0">
                <a:solidFill>
                  <a:schemeClr val="tx2"/>
                </a:solidFill>
                <a:ea typeface="Roboto" charset="0"/>
                <a:cs typeface="Roboto" charset="0"/>
                <a:sym typeface="Bebas Neue" charset="0"/>
              </a:rPr>
              <a:t>Telegram</a:t>
            </a:r>
          </a:p>
        </p:txBody>
      </p:sp>
      <p:sp>
        <p:nvSpPr>
          <p:cNvPr id="30" name="TextBox 16"/>
          <p:cNvSpPr txBox="1"/>
          <p:nvPr/>
        </p:nvSpPr>
        <p:spPr>
          <a:xfrm>
            <a:off x="1032829" y="2076458"/>
            <a:ext cx="13521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altLang="zh-TW" sz="2000" dirty="0" err="1">
                <a:solidFill>
                  <a:schemeClr val="tx2"/>
                </a:solidFill>
              </a:rPr>
              <a:t>java</a:t>
            </a:r>
            <a:r>
              <a:rPr lang="mr-IN" altLang="zh-TW" sz="2000" dirty="0">
                <a:solidFill>
                  <a:schemeClr val="tx2"/>
                </a:solidFill>
              </a:rPr>
              <a:t>, C/C++</a:t>
            </a:r>
          </a:p>
        </p:txBody>
      </p:sp>
      <p:sp>
        <p:nvSpPr>
          <p:cNvPr id="31" name="TextBox 21"/>
          <p:cNvSpPr txBox="1"/>
          <p:nvPr/>
        </p:nvSpPr>
        <p:spPr>
          <a:xfrm>
            <a:off x="1032829" y="2563351"/>
            <a:ext cx="18448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2"/>
                </a:solidFill>
                <a:ea typeface="Roboto" charset="0"/>
                <a:cs typeface="Roboto" charset="0"/>
              </a:rPr>
              <a:t># OF GITHUB STARS</a:t>
            </a:r>
            <a:endParaRPr lang="en-US" sz="1600" b="1" dirty="0">
              <a:solidFill>
                <a:schemeClr val="accent2"/>
              </a:solidFill>
              <a:ea typeface="Roboto" charset="0"/>
              <a:cs typeface="Roboto" charset="0"/>
            </a:endParaRPr>
          </a:p>
        </p:txBody>
      </p:sp>
      <p:sp>
        <p:nvSpPr>
          <p:cNvPr id="32" name="TextBox 16"/>
          <p:cNvSpPr txBox="1"/>
          <p:nvPr/>
        </p:nvSpPr>
        <p:spPr>
          <a:xfrm>
            <a:off x="1033079" y="2845642"/>
            <a:ext cx="7681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altLang="zh-TW" sz="2000" dirty="0" smtClean="0">
                <a:solidFill>
                  <a:schemeClr val="tx2"/>
                </a:solidFill>
              </a:rPr>
              <a:t>5,788</a:t>
            </a:r>
            <a:endParaRPr lang="is-IS" altLang="zh-TW" sz="2000" dirty="0">
              <a:solidFill>
                <a:schemeClr val="tx2"/>
              </a:solidFill>
            </a:endParaRPr>
          </a:p>
        </p:txBody>
      </p:sp>
      <p:sp>
        <p:nvSpPr>
          <p:cNvPr id="33" name="TextBox 21"/>
          <p:cNvSpPr txBox="1"/>
          <p:nvPr/>
        </p:nvSpPr>
        <p:spPr>
          <a:xfrm>
            <a:off x="1032829" y="3337321"/>
            <a:ext cx="1928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3"/>
                </a:solidFill>
                <a:ea typeface="Roboto" charset="0"/>
                <a:cs typeface="Roboto" charset="0"/>
              </a:rPr>
              <a:t># OF CONTRIBUTERS</a:t>
            </a:r>
            <a:endParaRPr lang="en-US" sz="1600" b="1" dirty="0">
              <a:solidFill>
                <a:schemeClr val="accent3"/>
              </a:solidFill>
              <a:ea typeface="Roboto" charset="0"/>
              <a:cs typeface="Roboto" charset="0"/>
            </a:endParaRPr>
          </a:p>
        </p:txBody>
      </p:sp>
      <p:sp>
        <p:nvSpPr>
          <p:cNvPr id="34" name="TextBox 16"/>
          <p:cNvSpPr txBox="1"/>
          <p:nvPr/>
        </p:nvSpPr>
        <p:spPr>
          <a:xfrm>
            <a:off x="1032829" y="3609905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56</a:t>
            </a:r>
            <a:endParaRPr lang="en-US" altLang="zh-TW" sz="2000" dirty="0">
              <a:solidFill>
                <a:schemeClr val="tx2"/>
              </a:solidFill>
            </a:endParaRPr>
          </a:p>
        </p:txBody>
      </p:sp>
      <p:sp>
        <p:nvSpPr>
          <p:cNvPr id="37" name="TextBox 21"/>
          <p:cNvSpPr txBox="1"/>
          <p:nvPr/>
        </p:nvSpPr>
        <p:spPr>
          <a:xfrm>
            <a:off x="4854769" y="1789381"/>
            <a:ext cx="10315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  <a:ea typeface="Roboto" charset="0"/>
                <a:cs typeface="Roboto" charset="0"/>
              </a:rPr>
              <a:t>FEATURES</a:t>
            </a:r>
            <a:endParaRPr lang="en-US" sz="1600" b="1" dirty="0">
              <a:solidFill>
                <a:schemeClr val="accent1"/>
              </a:solidFill>
              <a:ea typeface="Roboto" charset="0"/>
              <a:cs typeface="Roboto" charset="0"/>
            </a:endParaRPr>
          </a:p>
        </p:txBody>
      </p:sp>
      <p:sp>
        <p:nvSpPr>
          <p:cNvPr id="38" name="Rectangle 20"/>
          <p:cNvSpPr/>
          <p:nvPr/>
        </p:nvSpPr>
        <p:spPr>
          <a:xfrm>
            <a:off x="4575352" y="1854783"/>
            <a:ext cx="198394" cy="207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solidFill>
                <a:schemeClr val="tx2"/>
              </a:solidFill>
              <a:latin typeface="Roboto Bold" charset="0"/>
            </a:endParaRPr>
          </a:p>
        </p:txBody>
      </p:sp>
      <p:sp>
        <p:nvSpPr>
          <p:cNvPr id="39" name="TextBox 16"/>
          <p:cNvSpPr txBox="1"/>
          <p:nvPr/>
        </p:nvSpPr>
        <p:spPr>
          <a:xfrm>
            <a:off x="4879652" y="2168533"/>
            <a:ext cx="36474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Still Maintained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Proper Scope of Project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Not Well Documented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No System Architecture Diagram</a:t>
            </a:r>
          </a:p>
        </p:txBody>
      </p:sp>
      <p:sp>
        <p:nvSpPr>
          <p:cNvPr id="26" name="TextBox 21"/>
          <p:cNvSpPr txBox="1"/>
          <p:nvPr/>
        </p:nvSpPr>
        <p:spPr>
          <a:xfrm>
            <a:off x="1032829" y="4059107"/>
            <a:ext cx="11178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2"/>
                </a:solidFill>
                <a:ea typeface="Roboto" charset="0"/>
                <a:cs typeface="Roboto" charset="0"/>
              </a:rPr>
              <a:t>PLATFORM</a:t>
            </a:r>
            <a:endParaRPr lang="en-US" sz="1600" b="1" dirty="0">
              <a:solidFill>
                <a:schemeClr val="accent2"/>
              </a:solidFill>
              <a:ea typeface="Roboto" charset="0"/>
              <a:cs typeface="Roboto" charset="0"/>
            </a:endParaRPr>
          </a:p>
        </p:txBody>
      </p:sp>
      <p:sp>
        <p:nvSpPr>
          <p:cNvPr id="27" name="Rectangle 24"/>
          <p:cNvSpPr/>
          <p:nvPr/>
        </p:nvSpPr>
        <p:spPr>
          <a:xfrm>
            <a:off x="784256" y="4112859"/>
            <a:ext cx="198394" cy="207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28" name="TextBox 16"/>
          <p:cNvSpPr txBox="1"/>
          <p:nvPr/>
        </p:nvSpPr>
        <p:spPr>
          <a:xfrm>
            <a:off x="1032829" y="4336573"/>
            <a:ext cx="36546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Android/Windows</a:t>
            </a:r>
            <a:r>
              <a:rPr lang="en-US" altLang="zh-TW" sz="2000" dirty="0">
                <a:solidFill>
                  <a:schemeClr val="tx2"/>
                </a:solidFill>
              </a:rPr>
              <a:t>/ </a:t>
            </a:r>
            <a:r>
              <a:rPr lang="en-US" altLang="zh-TW" sz="2000" dirty="0" err="1">
                <a:solidFill>
                  <a:schemeClr val="tx2"/>
                </a:solidFill>
              </a:rPr>
              <a:t>MacOS</a:t>
            </a:r>
            <a:r>
              <a:rPr lang="en-US" altLang="zh-TW" sz="2000" dirty="0">
                <a:solidFill>
                  <a:schemeClr val="tx2"/>
                </a:solidFill>
              </a:rPr>
              <a:t>/Linux</a:t>
            </a:r>
          </a:p>
        </p:txBody>
      </p:sp>
      <p:pic>
        <p:nvPicPr>
          <p:cNvPr id="23" name="圖片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5982" y="260806"/>
            <a:ext cx="1285875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7295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623573" y="1134307"/>
            <a:ext cx="27584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A </a:t>
            </a:r>
            <a:r>
              <a:rPr lang="en-US" altLang="zh-TW" sz="2000" dirty="0">
                <a:solidFill>
                  <a:schemeClr val="tx2"/>
                </a:solidFill>
              </a:rPr>
              <a:t>p2p instant messenger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84256" y="3402156"/>
            <a:ext cx="198394" cy="20774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84506" y="1854784"/>
            <a:ext cx="198394" cy="207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solidFill>
                <a:schemeClr val="accent1"/>
              </a:solidFill>
              <a:latin typeface="Roboto Bold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033079" y="1789381"/>
            <a:ext cx="1145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  <a:ea typeface="Roboto" charset="0"/>
                <a:cs typeface="Roboto" charset="0"/>
              </a:rPr>
              <a:t>LANGUAGE</a:t>
            </a:r>
            <a:endParaRPr lang="en-US" sz="1600" b="1" dirty="0">
              <a:solidFill>
                <a:schemeClr val="accent1"/>
              </a:solidFill>
              <a:ea typeface="Roboto" charset="0"/>
              <a:cs typeface="Roboto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784256" y="2628470"/>
            <a:ext cx="198394" cy="207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24" name="Rectangle 23"/>
          <p:cNvSpPr>
            <a:spLocks/>
          </p:cNvSpPr>
          <p:nvPr/>
        </p:nvSpPr>
        <p:spPr bwMode="auto">
          <a:xfrm>
            <a:off x="623573" y="442079"/>
            <a:ext cx="790355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r>
              <a:rPr lang="en-US" sz="3000" b="1" spc="113" dirty="0" smtClean="0">
                <a:solidFill>
                  <a:schemeClr val="tx2"/>
                </a:solidFill>
                <a:ea typeface="Roboto" charset="0"/>
                <a:cs typeface="Roboto" charset="0"/>
                <a:sym typeface="Bebas Neue" charset="0"/>
              </a:rPr>
              <a:t>Ricochet</a:t>
            </a:r>
            <a:endParaRPr lang="en-US" sz="3000" b="1" spc="113" dirty="0">
              <a:solidFill>
                <a:schemeClr val="accent2"/>
              </a:solidFill>
              <a:ea typeface="Roboto" charset="0"/>
              <a:cs typeface="Roboto" charset="0"/>
              <a:sym typeface="Bebas Neue" charset="0"/>
            </a:endParaRPr>
          </a:p>
        </p:txBody>
      </p:sp>
      <p:sp>
        <p:nvSpPr>
          <p:cNvPr id="30" name="TextBox 16"/>
          <p:cNvSpPr txBox="1"/>
          <p:nvPr/>
        </p:nvSpPr>
        <p:spPr>
          <a:xfrm>
            <a:off x="1032829" y="2076458"/>
            <a:ext cx="5792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C++</a:t>
            </a:r>
            <a:endParaRPr lang="en-US" altLang="zh-TW" sz="2000" dirty="0">
              <a:solidFill>
                <a:schemeClr val="tx2"/>
              </a:solidFill>
            </a:endParaRPr>
          </a:p>
        </p:txBody>
      </p:sp>
      <p:sp>
        <p:nvSpPr>
          <p:cNvPr id="31" name="TextBox 21"/>
          <p:cNvSpPr txBox="1"/>
          <p:nvPr/>
        </p:nvSpPr>
        <p:spPr>
          <a:xfrm>
            <a:off x="1032829" y="2563351"/>
            <a:ext cx="18448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2"/>
                </a:solidFill>
                <a:ea typeface="Roboto" charset="0"/>
                <a:cs typeface="Roboto" charset="0"/>
              </a:rPr>
              <a:t># OF GITHUB STARS</a:t>
            </a:r>
            <a:endParaRPr lang="en-US" sz="1600" b="1" dirty="0">
              <a:solidFill>
                <a:schemeClr val="accent2"/>
              </a:solidFill>
              <a:ea typeface="Roboto" charset="0"/>
              <a:cs typeface="Roboto" charset="0"/>
            </a:endParaRPr>
          </a:p>
        </p:txBody>
      </p:sp>
      <p:sp>
        <p:nvSpPr>
          <p:cNvPr id="32" name="TextBox 16"/>
          <p:cNvSpPr txBox="1"/>
          <p:nvPr/>
        </p:nvSpPr>
        <p:spPr>
          <a:xfrm>
            <a:off x="1033079" y="2845642"/>
            <a:ext cx="7681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2,770</a:t>
            </a:r>
            <a:endParaRPr lang="uk-UA" altLang="zh-TW" sz="2000" dirty="0">
              <a:solidFill>
                <a:schemeClr val="tx2"/>
              </a:solidFill>
            </a:endParaRPr>
          </a:p>
        </p:txBody>
      </p:sp>
      <p:sp>
        <p:nvSpPr>
          <p:cNvPr id="33" name="TextBox 21"/>
          <p:cNvSpPr txBox="1"/>
          <p:nvPr/>
        </p:nvSpPr>
        <p:spPr>
          <a:xfrm>
            <a:off x="1032829" y="3337321"/>
            <a:ext cx="1928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3"/>
                </a:solidFill>
                <a:ea typeface="Roboto" charset="0"/>
                <a:cs typeface="Roboto" charset="0"/>
              </a:rPr>
              <a:t># OF CONTRIBUTERS</a:t>
            </a:r>
            <a:endParaRPr lang="en-US" sz="1600" b="1" dirty="0">
              <a:solidFill>
                <a:schemeClr val="accent3"/>
              </a:solidFill>
              <a:ea typeface="Roboto" charset="0"/>
              <a:cs typeface="Roboto" charset="0"/>
            </a:endParaRPr>
          </a:p>
        </p:txBody>
      </p:sp>
      <p:sp>
        <p:nvSpPr>
          <p:cNvPr id="34" name="TextBox 16"/>
          <p:cNvSpPr txBox="1"/>
          <p:nvPr/>
        </p:nvSpPr>
        <p:spPr>
          <a:xfrm>
            <a:off x="1032829" y="3637179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29</a:t>
            </a:r>
            <a:endParaRPr lang="en-US" altLang="zh-TW" sz="2000" dirty="0">
              <a:solidFill>
                <a:schemeClr val="tx2"/>
              </a:solidFill>
            </a:endParaRPr>
          </a:p>
        </p:txBody>
      </p:sp>
      <p:sp>
        <p:nvSpPr>
          <p:cNvPr id="37" name="TextBox 21"/>
          <p:cNvSpPr txBox="1"/>
          <p:nvPr/>
        </p:nvSpPr>
        <p:spPr>
          <a:xfrm>
            <a:off x="4854769" y="1789381"/>
            <a:ext cx="10315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  <a:ea typeface="Roboto" charset="0"/>
                <a:cs typeface="Roboto" charset="0"/>
              </a:rPr>
              <a:t>FEATURES</a:t>
            </a:r>
            <a:endParaRPr lang="en-US" sz="1600" b="1" dirty="0">
              <a:solidFill>
                <a:schemeClr val="accent1"/>
              </a:solidFill>
              <a:ea typeface="Roboto" charset="0"/>
              <a:cs typeface="Roboto" charset="0"/>
            </a:endParaRPr>
          </a:p>
        </p:txBody>
      </p:sp>
      <p:sp>
        <p:nvSpPr>
          <p:cNvPr id="38" name="Rectangle 20"/>
          <p:cNvSpPr/>
          <p:nvPr/>
        </p:nvSpPr>
        <p:spPr>
          <a:xfrm>
            <a:off x="4575352" y="1854783"/>
            <a:ext cx="198394" cy="207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solidFill>
                <a:schemeClr val="tx2"/>
              </a:solidFill>
              <a:latin typeface="Roboto Bold" charset="0"/>
            </a:endParaRPr>
          </a:p>
        </p:txBody>
      </p:sp>
      <p:sp>
        <p:nvSpPr>
          <p:cNvPr id="39" name="TextBox 16"/>
          <p:cNvSpPr txBox="1"/>
          <p:nvPr/>
        </p:nvSpPr>
        <p:spPr>
          <a:xfrm>
            <a:off x="4879652" y="2168533"/>
            <a:ext cx="38708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Anonymous metadata-resistant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chat without exposing </a:t>
            </a:r>
            <a:r>
              <a:rPr lang="en-US" altLang="zh-TW" sz="2000" dirty="0" smtClean="0">
                <a:solidFill>
                  <a:schemeClr val="tx2"/>
                </a:solidFill>
              </a:rPr>
              <a:t>IP </a:t>
            </a:r>
            <a:r>
              <a:rPr lang="en-US" altLang="zh-TW" sz="2000" dirty="0">
                <a:solidFill>
                  <a:schemeClr val="tx2"/>
                </a:solidFill>
              </a:rPr>
              <a:t>address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built on the Tor Network </a:t>
            </a:r>
            <a:endParaRPr lang="en-US" altLang="zh-TW" sz="2000" dirty="0">
              <a:solidFill>
                <a:schemeClr val="tx2"/>
              </a:solidFill>
            </a:endParaRPr>
          </a:p>
        </p:txBody>
      </p:sp>
      <p:pic>
        <p:nvPicPr>
          <p:cNvPr id="18" name="Picture 2" descr="Ricoche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0314" y="339147"/>
            <a:ext cx="1166234" cy="1590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386360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623573" y="1134307"/>
            <a:ext cx="62999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solidFill>
                  <a:schemeClr val="tx2"/>
                </a:solidFill>
              </a:rPr>
              <a:t>A collection of modern libraries based on the C++ standard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84256" y="3402156"/>
            <a:ext cx="198394" cy="20774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84506" y="1854784"/>
            <a:ext cx="198394" cy="207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solidFill>
                <a:schemeClr val="accent1"/>
              </a:solidFill>
              <a:latin typeface="Roboto Bold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033079" y="1789381"/>
            <a:ext cx="1145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  <a:ea typeface="Roboto" charset="0"/>
                <a:cs typeface="Roboto" charset="0"/>
              </a:rPr>
              <a:t>LANGUAGE</a:t>
            </a:r>
            <a:endParaRPr lang="en-US" sz="1600" b="1" dirty="0">
              <a:solidFill>
                <a:schemeClr val="accent1"/>
              </a:solidFill>
              <a:ea typeface="Roboto" charset="0"/>
              <a:cs typeface="Roboto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784256" y="2628470"/>
            <a:ext cx="198394" cy="207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24" name="Rectangle 23"/>
          <p:cNvSpPr>
            <a:spLocks/>
          </p:cNvSpPr>
          <p:nvPr/>
        </p:nvSpPr>
        <p:spPr bwMode="auto">
          <a:xfrm>
            <a:off x="623573" y="442079"/>
            <a:ext cx="790355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r>
              <a:rPr lang="en-US" sz="3000" b="1" spc="113" dirty="0" smtClean="0">
                <a:solidFill>
                  <a:schemeClr val="tx2"/>
                </a:solidFill>
                <a:ea typeface="Roboto" charset="0"/>
                <a:cs typeface="Roboto" charset="0"/>
                <a:sym typeface="Bebas Neue" charset="0"/>
              </a:rPr>
              <a:t>Boost</a:t>
            </a:r>
            <a:endParaRPr lang="en-US" sz="3000" b="1" spc="113" dirty="0">
              <a:solidFill>
                <a:schemeClr val="accent2"/>
              </a:solidFill>
              <a:ea typeface="Roboto" charset="0"/>
              <a:cs typeface="Roboto" charset="0"/>
              <a:sym typeface="Bebas Neue" charset="0"/>
            </a:endParaRPr>
          </a:p>
        </p:txBody>
      </p:sp>
      <p:pic>
        <p:nvPicPr>
          <p:cNvPr id="23" name="Picture 2" descr="Image result for boost c++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195" b="36112"/>
          <a:stretch/>
        </p:blipFill>
        <p:spPr bwMode="auto">
          <a:xfrm>
            <a:off x="6703391" y="369576"/>
            <a:ext cx="2190747" cy="606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16"/>
          <p:cNvSpPr txBox="1"/>
          <p:nvPr/>
        </p:nvSpPr>
        <p:spPr>
          <a:xfrm>
            <a:off x="1032829" y="2076458"/>
            <a:ext cx="5791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C++</a:t>
            </a:r>
            <a:endParaRPr lang="en-US" altLang="zh-TW" sz="2000" dirty="0">
              <a:solidFill>
                <a:schemeClr val="tx2"/>
              </a:solidFill>
            </a:endParaRPr>
          </a:p>
        </p:txBody>
      </p:sp>
      <p:sp>
        <p:nvSpPr>
          <p:cNvPr id="31" name="TextBox 21"/>
          <p:cNvSpPr txBox="1"/>
          <p:nvPr/>
        </p:nvSpPr>
        <p:spPr>
          <a:xfrm>
            <a:off x="1032829" y="2563351"/>
            <a:ext cx="18448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2"/>
                </a:solidFill>
                <a:ea typeface="Roboto" charset="0"/>
                <a:cs typeface="Roboto" charset="0"/>
              </a:rPr>
              <a:t># OF GITHUB STARS</a:t>
            </a:r>
            <a:endParaRPr lang="en-US" sz="1600" b="1" dirty="0">
              <a:solidFill>
                <a:schemeClr val="accent2"/>
              </a:solidFill>
              <a:ea typeface="Roboto" charset="0"/>
              <a:cs typeface="Roboto" charset="0"/>
            </a:endParaRPr>
          </a:p>
        </p:txBody>
      </p:sp>
      <p:sp>
        <p:nvSpPr>
          <p:cNvPr id="32" name="TextBox 16"/>
          <p:cNvSpPr txBox="1"/>
          <p:nvPr/>
        </p:nvSpPr>
        <p:spPr>
          <a:xfrm>
            <a:off x="1033079" y="2845642"/>
            <a:ext cx="7681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1,504</a:t>
            </a:r>
            <a:endParaRPr lang="en-US" altLang="zh-TW" sz="2000" dirty="0">
              <a:solidFill>
                <a:schemeClr val="tx2"/>
              </a:solidFill>
            </a:endParaRPr>
          </a:p>
        </p:txBody>
      </p:sp>
      <p:sp>
        <p:nvSpPr>
          <p:cNvPr id="33" name="TextBox 21"/>
          <p:cNvSpPr txBox="1"/>
          <p:nvPr/>
        </p:nvSpPr>
        <p:spPr>
          <a:xfrm>
            <a:off x="1032829" y="3337321"/>
            <a:ext cx="1928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3"/>
                </a:solidFill>
                <a:ea typeface="Roboto" charset="0"/>
                <a:cs typeface="Roboto" charset="0"/>
              </a:rPr>
              <a:t># OF CONTRIBUTERS</a:t>
            </a:r>
            <a:endParaRPr lang="en-US" sz="1600" b="1" dirty="0">
              <a:solidFill>
                <a:schemeClr val="accent3"/>
              </a:solidFill>
              <a:ea typeface="Roboto" charset="0"/>
              <a:cs typeface="Roboto" charset="0"/>
            </a:endParaRPr>
          </a:p>
        </p:txBody>
      </p:sp>
      <p:sp>
        <p:nvSpPr>
          <p:cNvPr id="34" name="TextBox 16"/>
          <p:cNvSpPr txBox="1"/>
          <p:nvPr/>
        </p:nvSpPr>
        <p:spPr>
          <a:xfrm>
            <a:off x="1032829" y="3637179"/>
            <a:ext cx="574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smtClean="0">
                <a:solidFill>
                  <a:schemeClr val="tx2"/>
                </a:solidFill>
              </a:rPr>
              <a:t>118</a:t>
            </a:r>
            <a:endParaRPr lang="en-US" altLang="zh-TW" sz="2000" dirty="0">
              <a:solidFill>
                <a:schemeClr val="tx2"/>
              </a:solidFill>
            </a:endParaRPr>
          </a:p>
        </p:txBody>
      </p:sp>
      <p:sp>
        <p:nvSpPr>
          <p:cNvPr id="35" name="Rectangle 107"/>
          <p:cNvSpPr/>
          <p:nvPr/>
        </p:nvSpPr>
        <p:spPr>
          <a:xfrm>
            <a:off x="4674549" y="2221564"/>
            <a:ext cx="41817" cy="62407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37" name="TextBox 21"/>
          <p:cNvSpPr txBox="1"/>
          <p:nvPr/>
        </p:nvSpPr>
        <p:spPr>
          <a:xfrm>
            <a:off x="4854769" y="1789381"/>
            <a:ext cx="10315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  <a:ea typeface="Roboto" charset="0"/>
                <a:cs typeface="Roboto" charset="0"/>
              </a:rPr>
              <a:t>FEATURES</a:t>
            </a:r>
            <a:endParaRPr lang="en-US" sz="1600" b="1" dirty="0">
              <a:solidFill>
                <a:schemeClr val="accent1"/>
              </a:solidFill>
              <a:ea typeface="Roboto" charset="0"/>
              <a:cs typeface="Roboto" charset="0"/>
            </a:endParaRPr>
          </a:p>
        </p:txBody>
      </p:sp>
      <p:sp>
        <p:nvSpPr>
          <p:cNvPr id="38" name="Rectangle 20"/>
          <p:cNvSpPr/>
          <p:nvPr/>
        </p:nvSpPr>
        <p:spPr>
          <a:xfrm>
            <a:off x="4575352" y="1854783"/>
            <a:ext cx="198394" cy="207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solidFill>
                <a:schemeClr val="accent1"/>
              </a:solidFill>
              <a:latin typeface="Roboto Bold" charset="0"/>
            </a:endParaRPr>
          </a:p>
        </p:txBody>
      </p:sp>
      <p:sp>
        <p:nvSpPr>
          <p:cNvPr id="39" name="TextBox 16"/>
          <p:cNvSpPr txBox="1"/>
          <p:nvPr/>
        </p:nvSpPr>
        <p:spPr>
          <a:xfrm>
            <a:off x="4879652" y="2168533"/>
            <a:ext cx="36474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Data structures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Algorithms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Multi-threading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Linear algebra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Regular expression</a:t>
            </a:r>
          </a:p>
        </p:txBody>
      </p:sp>
    </p:spTree>
    <p:extLst>
      <p:ext uri="{BB962C8B-B14F-4D97-AF65-F5344CB8AC3E}">
        <p14:creationId xmlns:p14="http://schemas.microsoft.com/office/powerpoint/2010/main" val="6466661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623573" y="1134307"/>
            <a:ext cx="42363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solidFill>
                  <a:schemeClr val="tx2"/>
                </a:solidFill>
              </a:rPr>
              <a:t>Computer Vision and Image Processing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84256" y="3402156"/>
            <a:ext cx="198394" cy="20774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84506" y="1854784"/>
            <a:ext cx="198394" cy="207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solidFill>
                <a:schemeClr val="accent1"/>
              </a:solidFill>
              <a:latin typeface="Roboto Bold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033079" y="1789381"/>
            <a:ext cx="1145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  <a:ea typeface="Roboto" charset="0"/>
                <a:cs typeface="Roboto" charset="0"/>
              </a:rPr>
              <a:t>LANGUAGE</a:t>
            </a:r>
            <a:endParaRPr lang="en-US" sz="1600" b="1" dirty="0">
              <a:solidFill>
                <a:schemeClr val="accent1"/>
              </a:solidFill>
              <a:ea typeface="Roboto" charset="0"/>
              <a:cs typeface="Roboto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784256" y="2628470"/>
            <a:ext cx="198394" cy="207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24" name="Rectangle 23"/>
          <p:cNvSpPr>
            <a:spLocks/>
          </p:cNvSpPr>
          <p:nvPr/>
        </p:nvSpPr>
        <p:spPr bwMode="auto">
          <a:xfrm>
            <a:off x="623573" y="442079"/>
            <a:ext cx="790355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r>
              <a:rPr lang="en-US" sz="3000" b="1" spc="113" dirty="0" err="1">
                <a:solidFill>
                  <a:schemeClr val="tx2"/>
                </a:solidFill>
                <a:ea typeface="Roboto" charset="0"/>
                <a:cs typeface="Roboto" charset="0"/>
                <a:sym typeface="Bebas Neue" charset="0"/>
              </a:rPr>
              <a:t>OpenCV</a:t>
            </a:r>
            <a:endParaRPr lang="en-US" sz="3000" b="1" spc="113" dirty="0">
              <a:solidFill>
                <a:schemeClr val="accent2"/>
              </a:solidFill>
              <a:ea typeface="Roboto" charset="0"/>
              <a:cs typeface="Roboto" charset="0"/>
              <a:sym typeface="Bebas Neue" charset="0"/>
            </a:endParaRPr>
          </a:p>
        </p:txBody>
      </p:sp>
      <p:sp>
        <p:nvSpPr>
          <p:cNvPr id="30" name="TextBox 16"/>
          <p:cNvSpPr txBox="1"/>
          <p:nvPr/>
        </p:nvSpPr>
        <p:spPr>
          <a:xfrm>
            <a:off x="1032829" y="2076458"/>
            <a:ext cx="22145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solidFill>
                  <a:schemeClr val="tx2"/>
                </a:solidFill>
              </a:rPr>
              <a:t>C/C++, python, java</a:t>
            </a:r>
          </a:p>
        </p:txBody>
      </p:sp>
      <p:sp>
        <p:nvSpPr>
          <p:cNvPr id="31" name="TextBox 21"/>
          <p:cNvSpPr txBox="1"/>
          <p:nvPr/>
        </p:nvSpPr>
        <p:spPr>
          <a:xfrm>
            <a:off x="1032829" y="2563351"/>
            <a:ext cx="18448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2"/>
                </a:solidFill>
                <a:ea typeface="Roboto" charset="0"/>
                <a:cs typeface="Roboto" charset="0"/>
              </a:rPr>
              <a:t># OF GITHUB STARS</a:t>
            </a:r>
            <a:endParaRPr lang="en-US" sz="1600" b="1" dirty="0">
              <a:solidFill>
                <a:schemeClr val="accent2"/>
              </a:solidFill>
              <a:ea typeface="Roboto" charset="0"/>
              <a:cs typeface="Roboto" charset="0"/>
            </a:endParaRPr>
          </a:p>
        </p:txBody>
      </p:sp>
      <p:sp>
        <p:nvSpPr>
          <p:cNvPr id="32" name="TextBox 16"/>
          <p:cNvSpPr txBox="1"/>
          <p:nvPr/>
        </p:nvSpPr>
        <p:spPr>
          <a:xfrm>
            <a:off x="1033079" y="2845642"/>
            <a:ext cx="8980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altLang="zh-TW" sz="2000" dirty="0" smtClean="0">
                <a:solidFill>
                  <a:schemeClr val="tx2"/>
                </a:solidFill>
              </a:rPr>
              <a:t>18,401</a:t>
            </a:r>
            <a:endParaRPr lang="is-IS" altLang="zh-TW" sz="2000" dirty="0">
              <a:solidFill>
                <a:schemeClr val="tx2"/>
              </a:solidFill>
            </a:endParaRPr>
          </a:p>
        </p:txBody>
      </p:sp>
      <p:sp>
        <p:nvSpPr>
          <p:cNvPr id="33" name="TextBox 21"/>
          <p:cNvSpPr txBox="1"/>
          <p:nvPr/>
        </p:nvSpPr>
        <p:spPr>
          <a:xfrm>
            <a:off x="1032829" y="3337321"/>
            <a:ext cx="1928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3"/>
                </a:solidFill>
                <a:ea typeface="Roboto" charset="0"/>
                <a:cs typeface="Roboto" charset="0"/>
              </a:rPr>
              <a:t># OF CONTRIBUTERS</a:t>
            </a:r>
            <a:endParaRPr lang="en-US" sz="1600" b="1" dirty="0">
              <a:solidFill>
                <a:schemeClr val="accent3"/>
              </a:solidFill>
              <a:ea typeface="Roboto" charset="0"/>
              <a:cs typeface="Roboto" charset="0"/>
            </a:endParaRPr>
          </a:p>
        </p:txBody>
      </p:sp>
      <p:sp>
        <p:nvSpPr>
          <p:cNvPr id="34" name="TextBox 16"/>
          <p:cNvSpPr txBox="1"/>
          <p:nvPr/>
        </p:nvSpPr>
        <p:spPr>
          <a:xfrm>
            <a:off x="1032829" y="3609905"/>
            <a:ext cx="574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780</a:t>
            </a:r>
            <a:endParaRPr lang="en-US" altLang="zh-TW" sz="2000" dirty="0">
              <a:solidFill>
                <a:schemeClr val="tx2"/>
              </a:solidFill>
            </a:endParaRPr>
          </a:p>
        </p:txBody>
      </p:sp>
      <p:sp>
        <p:nvSpPr>
          <p:cNvPr id="37" name="TextBox 21"/>
          <p:cNvSpPr txBox="1"/>
          <p:nvPr/>
        </p:nvSpPr>
        <p:spPr>
          <a:xfrm>
            <a:off x="4854769" y="1789381"/>
            <a:ext cx="10315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  <a:ea typeface="Roboto" charset="0"/>
                <a:cs typeface="Roboto" charset="0"/>
              </a:rPr>
              <a:t>FEATURES</a:t>
            </a:r>
            <a:endParaRPr lang="en-US" sz="1600" b="1" dirty="0">
              <a:solidFill>
                <a:schemeClr val="accent1"/>
              </a:solidFill>
              <a:ea typeface="Roboto" charset="0"/>
              <a:cs typeface="Roboto" charset="0"/>
            </a:endParaRPr>
          </a:p>
        </p:txBody>
      </p:sp>
      <p:sp>
        <p:nvSpPr>
          <p:cNvPr id="38" name="Rectangle 20"/>
          <p:cNvSpPr/>
          <p:nvPr/>
        </p:nvSpPr>
        <p:spPr>
          <a:xfrm>
            <a:off x="4575352" y="1854783"/>
            <a:ext cx="198394" cy="207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solidFill>
                <a:schemeClr val="tx2"/>
              </a:solidFill>
              <a:latin typeface="Roboto Bold" charset="0"/>
            </a:endParaRPr>
          </a:p>
        </p:txBody>
      </p:sp>
      <p:sp>
        <p:nvSpPr>
          <p:cNvPr id="39" name="TextBox 16"/>
          <p:cNvSpPr txBox="1"/>
          <p:nvPr/>
        </p:nvSpPr>
        <p:spPr>
          <a:xfrm>
            <a:off x="4879652" y="2168533"/>
            <a:ext cx="36474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Well Documented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Well Known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Lots of Design Pattern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Still Maintained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Provide partial System Architecture Diagram</a:t>
            </a:r>
          </a:p>
        </p:txBody>
      </p:sp>
      <p:pic>
        <p:nvPicPr>
          <p:cNvPr id="20" name="圖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3984" y="154934"/>
            <a:ext cx="1628523" cy="1438275"/>
          </a:xfrm>
          <a:prstGeom prst="rect">
            <a:avLst/>
          </a:prstGeom>
        </p:spPr>
      </p:pic>
      <p:sp>
        <p:nvSpPr>
          <p:cNvPr id="26" name="TextBox 21"/>
          <p:cNvSpPr txBox="1"/>
          <p:nvPr/>
        </p:nvSpPr>
        <p:spPr>
          <a:xfrm>
            <a:off x="1032829" y="4059107"/>
            <a:ext cx="11178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2"/>
                </a:solidFill>
                <a:ea typeface="Roboto" charset="0"/>
                <a:cs typeface="Roboto" charset="0"/>
              </a:rPr>
              <a:t>PLATFORM</a:t>
            </a:r>
            <a:endParaRPr lang="en-US" sz="1600" b="1" dirty="0">
              <a:solidFill>
                <a:schemeClr val="accent2"/>
              </a:solidFill>
              <a:ea typeface="Roboto" charset="0"/>
              <a:cs typeface="Roboto" charset="0"/>
            </a:endParaRPr>
          </a:p>
        </p:txBody>
      </p:sp>
      <p:sp>
        <p:nvSpPr>
          <p:cNvPr id="27" name="Rectangle 24"/>
          <p:cNvSpPr/>
          <p:nvPr/>
        </p:nvSpPr>
        <p:spPr>
          <a:xfrm>
            <a:off x="784256" y="4112859"/>
            <a:ext cx="198394" cy="207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28" name="TextBox 16"/>
          <p:cNvSpPr txBox="1"/>
          <p:nvPr/>
        </p:nvSpPr>
        <p:spPr>
          <a:xfrm>
            <a:off x="1032829" y="4336573"/>
            <a:ext cx="45555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solidFill>
                  <a:schemeClr val="tx2"/>
                </a:solidFill>
              </a:rPr>
              <a:t>Windows, Linux, Mac OS, iOS and Android</a:t>
            </a:r>
          </a:p>
        </p:txBody>
      </p:sp>
    </p:spTree>
    <p:extLst>
      <p:ext uri="{BB962C8B-B14F-4D97-AF65-F5344CB8AC3E}">
        <p14:creationId xmlns:p14="http://schemas.microsoft.com/office/powerpoint/2010/main" val="8139156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665153" y="1090121"/>
            <a:ext cx="82171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solidFill>
                  <a:schemeClr val="tx2"/>
                </a:solidFill>
              </a:rPr>
              <a:t>OpenStack is a free and open-source software platform for cloud computing, </a:t>
            </a:r>
            <a:endParaRPr lang="en-US" altLang="zh-TW" sz="2000" dirty="0" smtClean="0">
              <a:solidFill>
                <a:schemeClr val="tx2"/>
              </a:solidFill>
            </a:endParaRPr>
          </a:p>
          <a:p>
            <a:r>
              <a:rPr lang="en-US" altLang="zh-TW" sz="2000" dirty="0" smtClean="0">
                <a:solidFill>
                  <a:schemeClr val="tx2"/>
                </a:solidFill>
              </a:rPr>
              <a:t>mostly </a:t>
            </a:r>
            <a:r>
              <a:rPr lang="en-US" altLang="zh-TW" sz="2000" dirty="0">
                <a:solidFill>
                  <a:schemeClr val="tx2"/>
                </a:solidFill>
              </a:rPr>
              <a:t>deployed as infrastructure-as-a-service (IaaS</a:t>
            </a:r>
            <a:r>
              <a:rPr lang="en-US" altLang="zh-TW" sz="2000" dirty="0" smtClean="0">
                <a:solidFill>
                  <a:schemeClr val="tx2"/>
                </a:solidFill>
              </a:rPr>
              <a:t>)</a:t>
            </a:r>
            <a:endParaRPr lang="en-US" altLang="zh-TW" sz="2000" dirty="0">
              <a:solidFill>
                <a:schemeClr val="tx2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84256" y="3402156"/>
            <a:ext cx="198394" cy="20774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84506" y="1854784"/>
            <a:ext cx="198394" cy="207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solidFill>
                <a:schemeClr val="accent1"/>
              </a:solidFill>
              <a:latin typeface="Roboto Bold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033079" y="1789381"/>
            <a:ext cx="1145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  <a:ea typeface="Roboto" charset="0"/>
                <a:cs typeface="Roboto" charset="0"/>
              </a:rPr>
              <a:t>LANGUAGE</a:t>
            </a:r>
            <a:endParaRPr lang="en-US" sz="1600" b="1" dirty="0">
              <a:solidFill>
                <a:schemeClr val="accent1"/>
              </a:solidFill>
              <a:ea typeface="Roboto" charset="0"/>
              <a:cs typeface="Roboto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784256" y="2628470"/>
            <a:ext cx="198394" cy="207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24" name="Rectangle 23"/>
          <p:cNvSpPr>
            <a:spLocks/>
          </p:cNvSpPr>
          <p:nvPr/>
        </p:nvSpPr>
        <p:spPr bwMode="auto">
          <a:xfrm>
            <a:off x="623573" y="442079"/>
            <a:ext cx="790355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r>
              <a:rPr lang="en-US" sz="3000" b="1" spc="113" dirty="0" smtClean="0">
                <a:solidFill>
                  <a:schemeClr val="tx2"/>
                </a:solidFill>
                <a:ea typeface="Roboto" charset="0"/>
                <a:cs typeface="Roboto" charset="0"/>
                <a:sym typeface="Bebas Neue" charset="0"/>
              </a:rPr>
              <a:t>OpenStack</a:t>
            </a:r>
            <a:endParaRPr lang="en-US" sz="3000" b="1" spc="113" dirty="0">
              <a:solidFill>
                <a:schemeClr val="accent2"/>
              </a:solidFill>
              <a:ea typeface="Roboto" charset="0"/>
              <a:cs typeface="Roboto" charset="0"/>
              <a:sym typeface="Bebas Neue" charset="0"/>
            </a:endParaRPr>
          </a:p>
        </p:txBody>
      </p:sp>
      <p:sp>
        <p:nvSpPr>
          <p:cNvPr id="30" name="TextBox 16"/>
          <p:cNvSpPr txBox="1"/>
          <p:nvPr/>
        </p:nvSpPr>
        <p:spPr>
          <a:xfrm>
            <a:off x="1032829" y="2076458"/>
            <a:ext cx="9264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Python</a:t>
            </a:r>
            <a:endParaRPr lang="en-US" altLang="zh-TW" sz="2000" dirty="0">
              <a:solidFill>
                <a:schemeClr val="tx2"/>
              </a:solidFill>
            </a:endParaRPr>
          </a:p>
        </p:txBody>
      </p:sp>
      <p:sp>
        <p:nvSpPr>
          <p:cNvPr id="31" name="TextBox 21"/>
          <p:cNvSpPr txBox="1"/>
          <p:nvPr/>
        </p:nvSpPr>
        <p:spPr>
          <a:xfrm>
            <a:off x="1032829" y="2563351"/>
            <a:ext cx="18448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2"/>
                </a:solidFill>
                <a:ea typeface="Roboto" charset="0"/>
                <a:cs typeface="Roboto" charset="0"/>
              </a:rPr>
              <a:t># OF GITHUB STARS</a:t>
            </a:r>
            <a:endParaRPr lang="en-US" sz="1600" b="1" dirty="0">
              <a:solidFill>
                <a:schemeClr val="accent2"/>
              </a:solidFill>
              <a:ea typeface="Roboto" charset="0"/>
              <a:cs typeface="Roboto" charset="0"/>
            </a:endParaRPr>
          </a:p>
        </p:txBody>
      </p:sp>
      <p:sp>
        <p:nvSpPr>
          <p:cNvPr id="32" name="TextBox 16"/>
          <p:cNvSpPr txBox="1"/>
          <p:nvPr/>
        </p:nvSpPr>
        <p:spPr>
          <a:xfrm>
            <a:off x="1033079" y="2845642"/>
            <a:ext cx="15169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2,103 </a:t>
            </a:r>
            <a:r>
              <a:rPr lang="en-US" altLang="zh-TW" sz="2000" dirty="0" smtClean="0">
                <a:solidFill>
                  <a:schemeClr val="tx2"/>
                </a:solidFill>
              </a:rPr>
              <a:t>(Nova)</a:t>
            </a:r>
            <a:endParaRPr lang="en-US" altLang="zh-TW" sz="2000" dirty="0">
              <a:solidFill>
                <a:schemeClr val="tx2"/>
              </a:solidFill>
            </a:endParaRPr>
          </a:p>
        </p:txBody>
      </p:sp>
      <p:sp>
        <p:nvSpPr>
          <p:cNvPr id="33" name="TextBox 21"/>
          <p:cNvSpPr txBox="1"/>
          <p:nvPr/>
        </p:nvSpPr>
        <p:spPr>
          <a:xfrm>
            <a:off x="1032829" y="3337321"/>
            <a:ext cx="1928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3"/>
                </a:solidFill>
                <a:ea typeface="Roboto" charset="0"/>
                <a:cs typeface="Roboto" charset="0"/>
              </a:rPr>
              <a:t># OF CONTRIBUTERS</a:t>
            </a:r>
            <a:endParaRPr lang="en-US" sz="1600" b="1" dirty="0">
              <a:solidFill>
                <a:schemeClr val="accent3"/>
              </a:solidFill>
              <a:ea typeface="Roboto" charset="0"/>
              <a:cs typeface="Roboto" charset="0"/>
            </a:endParaRPr>
          </a:p>
        </p:txBody>
      </p:sp>
      <p:sp>
        <p:nvSpPr>
          <p:cNvPr id="34" name="TextBox 16"/>
          <p:cNvSpPr txBox="1"/>
          <p:nvPr/>
        </p:nvSpPr>
        <p:spPr>
          <a:xfrm>
            <a:off x="1032829" y="3637179"/>
            <a:ext cx="1322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900 (Nova)</a:t>
            </a:r>
            <a:endParaRPr lang="en-US" altLang="zh-TW" sz="2000" dirty="0">
              <a:solidFill>
                <a:schemeClr val="tx2"/>
              </a:solidFill>
            </a:endParaRPr>
          </a:p>
        </p:txBody>
      </p:sp>
      <p:sp>
        <p:nvSpPr>
          <p:cNvPr id="35" name="Rectangle 107"/>
          <p:cNvSpPr/>
          <p:nvPr/>
        </p:nvSpPr>
        <p:spPr>
          <a:xfrm>
            <a:off x="4674549" y="2221564"/>
            <a:ext cx="41817" cy="62407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37" name="TextBox 21"/>
          <p:cNvSpPr txBox="1"/>
          <p:nvPr/>
        </p:nvSpPr>
        <p:spPr>
          <a:xfrm>
            <a:off x="4854769" y="1789381"/>
            <a:ext cx="10315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  <a:ea typeface="Roboto" charset="0"/>
                <a:cs typeface="Roboto" charset="0"/>
              </a:rPr>
              <a:t>FEATURES</a:t>
            </a:r>
            <a:endParaRPr lang="en-US" sz="1600" b="1" dirty="0">
              <a:solidFill>
                <a:schemeClr val="accent1"/>
              </a:solidFill>
              <a:ea typeface="Roboto" charset="0"/>
              <a:cs typeface="Roboto" charset="0"/>
            </a:endParaRPr>
          </a:p>
        </p:txBody>
      </p:sp>
      <p:sp>
        <p:nvSpPr>
          <p:cNvPr id="38" name="Rectangle 20"/>
          <p:cNvSpPr/>
          <p:nvPr/>
        </p:nvSpPr>
        <p:spPr>
          <a:xfrm>
            <a:off x="4575352" y="1854783"/>
            <a:ext cx="198394" cy="207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solidFill>
                <a:schemeClr val="accent1"/>
              </a:solidFill>
              <a:latin typeface="Roboto Bold" charset="0"/>
            </a:endParaRPr>
          </a:p>
        </p:txBody>
      </p:sp>
      <p:sp>
        <p:nvSpPr>
          <p:cNvPr id="39" name="TextBox 16"/>
          <p:cNvSpPr txBox="1"/>
          <p:nvPr/>
        </p:nvSpPr>
        <p:spPr>
          <a:xfrm>
            <a:off x="4879652" y="2168533"/>
            <a:ext cx="364747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TW" sz="2000" dirty="0" smtClean="0">
                <a:solidFill>
                  <a:schemeClr val="tx2"/>
                </a:solidFill>
              </a:rPr>
              <a:t>Compute (Nova): 2103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Object storage (Swift): 1591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Networking (Neutron): 1182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Dashboard (Horizon): 943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Image (Glance): 399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Block storage (Cinder): 392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Identity (Keystone): 382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Orchestration (Heat): </a:t>
            </a:r>
            <a:r>
              <a:rPr lang="en-US" altLang="zh-TW" sz="2000" dirty="0" smtClean="0">
                <a:solidFill>
                  <a:schemeClr val="tx2"/>
                </a:solidFill>
              </a:rPr>
              <a:t>309</a:t>
            </a:r>
            <a:endParaRPr lang="en-US" altLang="zh-TW" sz="2000" dirty="0">
              <a:solidFill>
                <a:schemeClr val="tx2"/>
              </a:solidFill>
            </a:endParaRPr>
          </a:p>
        </p:txBody>
      </p:sp>
      <p:pic>
        <p:nvPicPr>
          <p:cNvPr id="1026" name="Picture 2" descr="File:OpenStack® Logo 2016.sv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6127" y="167721"/>
            <a:ext cx="1754632" cy="847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36085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623573" y="1134307"/>
            <a:ext cx="2922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A dance </a:t>
            </a:r>
            <a:r>
              <a:rPr lang="en-US" altLang="zh-TW" sz="2000" dirty="0">
                <a:solidFill>
                  <a:schemeClr val="tx2"/>
                </a:solidFill>
              </a:rPr>
              <a:t>and rhythm game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84256" y="3402156"/>
            <a:ext cx="198394" cy="20774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84506" y="1854784"/>
            <a:ext cx="198394" cy="207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solidFill>
                <a:schemeClr val="accent1"/>
              </a:solidFill>
              <a:latin typeface="Roboto Bold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033079" y="1789381"/>
            <a:ext cx="1145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  <a:ea typeface="Roboto" charset="0"/>
                <a:cs typeface="Roboto" charset="0"/>
              </a:rPr>
              <a:t>LANGUAGE</a:t>
            </a:r>
            <a:endParaRPr lang="en-US" sz="1600" b="1" dirty="0">
              <a:solidFill>
                <a:schemeClr val="accent1"/>
              </a:solidFill>
              <a:ea typeface="Roboto" charset="0"/>
              <a:cs typeface="Roboto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784256" y="2628470"/>
            <a:ext cx="198394" cy="207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24" name="Rectangle 23"/>
          <p:cNvSpPr>
            <a:spLocks/>
          </p:cNvSpPr>
          <p:nvPr/>
        </p:nvSpPr>
        <p:spPr bwMode="auto">
          <a:xfrm>
            <a:off x="623573" y="442079"/>
            <a:ext cx="790355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r>
              <a:rPr lang="en-US" sz="3000" b="1" spc="113" dirty="0" err="1" smtClean="0">
                <a:solidFill>
                  <a:schemeClr val="tx2"/>
                </a:solidFill>
                <a:ea typeface="Roboto" charset="0"/>
                <a:cs typeface="Roboto" charset="0"/>
                <a:sym typeface="Bebas Neue" charset="0"/>
              </a:rPr>
              <a:t>Stepmania</a:t>
            </a:r>
            <a:endParaRPr lang="en-US" sz="3000" b="1" spc="113" dirty="0">
              <a:solidFill>
                <a:schemeClr val="accent2"/>
              </a:solidFill>
              <a:ea typeface="Roboto" charset="0"/>
              <a:cs typeface="Roboto" charset="0"/>
              <a:sym typeface="Bebas Neue" charset="0"/>
            </a:endParaRPr>
          </a:p>
        </p:txBody>
      </p:sp>
      <p:sp>
        <p:nvSpPr>
          <p:cNvPr id="30" name="TextBox 16"/>
          <p:cNvSpPr txBox="1"/>
          <p:nvPr/>
        </p:nvSpPr>
        <p:spPr>
          <a:xfrm>
            <a:off x="1032829" y="2076458"/>
            <a:ext cx="5792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C++</a:t>
            </a:r>
            <a:endParaRPr lang="en-US" altLang="zh-TW" sz="2000" dirty="0">
              <a:solidFill>
                <a:schemeClr val="tx2"/>
              </a:solidFill>
            </a:endParaRPr>
          </a:p>
        </p:txBody>
      </p:sp>
      <p:sp>
        <p:nvSpPr>
          <p:cNvPr id="31" name="TextBox 21"/>
          <p:cNvSpPr txBox="1"/>
          <p:nvPr/>
        </p:nvSpPr>
        <p:spPr>
          <a:xfrm>
            <a:off x="1032829" y="2563351"/>
            <a:ext cx="18448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2"/>
                </a:solidFill>
                <a:ea typeface="Roboto" charset="0"/>
                <a:cs typeface="Roboto" charset="0"/>
              </a:rPr>
              <a:t># OF GITHUB STARS</a:t>
            </a:r>
            <a:endParaRPr lang="en-US" sz="1600" b="1" dirty="0">
              <a:solidFill>
                <a:schemeClr val="accent2"/>
              </a:solidFill>
              <a:ea typeface="Roboto" charset="0"/>
              <a:cs typeface="Roboto" charset="0"/>
            </a:endParaRPr>
          </a:p>
        </p:txBody>
      </p:sp>
      <p:sp>
        <p:nvSpPr>
          <p:cNvPr id="32" name="TextBox 16"/>
          <p:cNvSpPr txBox="1"/>
          <p:nvPr/>
        </p:nvSpPr>
        <p:spPr>
          <a:xfrm>
            <a:off x="1033079" y="2845642"/>
            <a:ext cx="574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658</a:t>
            </a:r>
            <a:endParaRPr lang="uk-UA" altLang="zh-TW" sz="2000" dirty="0">
              <a:solidFill>
                <a:schemeClr val="tx2"/>
              </a:solidFill>
            </a:endParaRPr>
          </a:p>
        </p:txBody>
      </p:sp>
      <p:sp>
        <p:nvSpPr>
          <p:cNvPr id="33" name="TextBox 21"/>
          <p:cNvSpPr txBox="1"/>
          <p:nvPr/>
        </p:nvSpPr>
        <p:spPr>
          <a:xfrm>
            <a:off x="1032829" y="3337321"/>
            <a:ext cx="1928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3"/>
                </a:solidFill>
                <a:ea typeface="Roboto" charset="0"/>
                <a:cs typeface="Roboto" charset="0"/>
              </a:rPr>
              <a:t># OF CONTRIBUTERS</a:t>
            </a:r>
            <a:endParaRPr lang="en-US" sz="1600" b="1" dirty="0">
              <a:solidFill>
                <a:schemeClr val="accent3"/>
              </a:solidFill>
              <a:ea typeface="Roboto" charset="0"/>
              <a:cs typeface="Roboto" charset="0"/>
            </a:endParaRPr>
          </a:p>
        </p:txBody>
      </p:sp>
      <p:sp>
        <p:nvSpPr>
          <p:cNvPr id="34" name="TextBox 16"/>
          <p:cNvSpPr txBox="1"/>
          <p:nvPr/>
        </p:nvSpPr>
        <p:spPr>
          <a:xfrm>
            <a:off x="1032829" y="3637179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81</a:t>
            </a:r>
            <a:endParaRPr lang="en-US" altLang="zh-TW" sz="2000" dirty="0">
              <a:solidFill>
                <a:schemeClr val="tx2"/>
              </a:solidFill>
            </a:endParaRPr>
          </a:p>
        </p:txBody>
      </p:sp>
      <p:sp>
        <p:nvSpPr>
          <p:cNvPr id="37" name="TextBox 21"/>
          <p:cNvSpPr txBox="1"/>
          <p:nvPr/>
        </p:nvSpPr>
        <p:spPr>
          <a:xfrm>
            <a:off x="4854769" y="1789381"/>
            <a:ext cx="10315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  <a:ea typeface="Roboto" charset="0"/>
                <a:cs typeface="Roboto" charset="0"/>
              </a:rPr>
              <a:t>FEATURES</a:t>
            </a:r>
            <a:endParaRPr lang="en-US" sz="1600" b="1" dirty="0">
              <a:solidFill>
                <a:schemeClr val="accent1"/>
              </a:solidFill>
              <a:ea typeface="Roboto" charset="0"/>
              <a:cs typeface="Roboto" charset="0"/>
            </a:endParaRPr>
          </a:p>
        </p:txBody>
      </p:sp>
      <p:sp>
        <p:nvSpPr>
          <p:cNvPr id="38" name="Rectangle 20"/>
          <p:cNvSpPr/>
          <p:nvPr/>
        </p:nvSpPr>
        <p:spPr>
          <a:xfrm>
            <a:off x="4575352" y="1854783"/>
            <a:ext cx="198394" cy="207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solidFill>
                <a:schemeClr val="tx2"/>
              </a:solidFill>
              <a:latin typeface="Roboto Bold" charset="0"/>
            </a:endParaRPr>
          </a:p>
        </p:txBody>
      </p:sp>
      <p:sp>
        <p:nvSpPr>
          <p:cNvPr id="39" name="TextBox 16"/>
          <p:cNvSpPr txBox="1"/>
          <p:nvPr/>
        </p:nvSpPr>
        <p:spPr>
          <a:xfrm>
            <a:off x="4879652" y="2168533"/>
            <a:ext cx="36474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G</a:t>
            </a:r>
            <a:r>
              <a:rPr lang="en-US" altLang="zh-TW" sz="2000" dirty="0" smtClean="0">
                <a:solidFill>
                  <a:schemeClr val="tx2"/>
                </a:solidFill>
              </a:rPr>
              <a:t>ame engine </a:t>
            </a:r>
            <a:r>
              <a:rPr lang="en-US" altLang="zh-TW" sz="2000" dirty="0">
                <a:solidFill>
                  <a:schemeClr val="tx2"/>
                </a:solidFill>
              </a:rPr>
              <a:t>o</a:t>
            </a:r>
            <a:r>
              <a:rPr lang="en-US" altLang="zh-TW" sz="2000" dirty="0" smtClean="0">
                <a:solidFill>
                  <a:schemeClr val="tx2"/>
                </a:solidFill>
              </a:rPr>
              <a:t>n </a:t>
            </a:r>
            <a:r>
              <a:rPr lang="en-US" altLang="zh-TW" sz="2000" dirty="0" err="1" smtClean="0">
                <a:solidFill>
                  <a:schemeClr val="tx2"/>
                </a:solidFill>
              </a:rPr>
              <a:t>openGL</a:t>
            </a:r>
            <a:r>
              <a:rPr lang="en-US" altLang="zh-TW" sz="2000" dirty="0" smtClean="0">
                <a:solidFill>
                  <a:schemeClr val="tx2"/>
                </a:solidFill>
              </a:rPr>
              <a:t>/D3D</a:t>
            </a:r>
            <a:endParaRPr lang="en-US" altLang="zh-TW" sz="2000" dirty="0">
              <a:solidFill>
                <a:schemeClr val="tx2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S</a:t>
            </a:r>
            <a:r>
              <a:rPr lang="en-US" altLang="zh-TW" sz="2000" dirty="0" smtClean="0">
                <a:solidFill>
                  <a:schemeClr val="tx2"/>
                </a:solidFill>
              </a:rPr>
              <a:t>tep editor</a:t>
            </a:r>
            <a:endParaRPr lang="en-US" altLang="zh-TW" sz="2000" dirty="0">
              <a:solidFill>
                <a:schemeClr val="tx2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F</a:t>
            </a:r>
            <a:r>
              <a:rPr lang="en-US" altLang="zh-TW" sz="2000" smtClean="0">
                <a:solidFill>
                  <a:schemeClr val="tx2"/>
                </a:solidFill>
              </a:rPr>
              <a:t>amous </a:t>
            </a:r>
            <a:r>
              <a:rPr lang="en-US" altLang="zh-TW" sz="2000" dirty="0" smtClean="0">
                <a:solidFill>
                  <a:schemeClr val="tx2"/>
                </a:solidFill>
              </a:rPr>
              <a:t>PC rhythm game</a:t>
            </a:r>
            <a:endParaRPr lang="en-US" altLang="zh-TW" sz="2000" dirty="0">
              <a:solidFill>
                <a:schemeClr val="tx2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 smtClean="0">
                <a:solidFill>
                  <a:schemeClr val="tx2"/>
                </a:solidFill>
              </a:rPr>
              <a:t>Seldom maintained in 1 year</a:t>
            </a:r>
            <a:endParaRPr lang="en-US" altLang="zh-TW" sz="2000" dirty="0">
              <a:solidFill>
                <a:schemeClr val="tx2"/>
              </a:solidFill>
            </a:endParaRPr>
          </a:p>
        </p:txBody>
      </p:sp>
      <p:pic>
        <p:nvPicPr>
          <p:cNvPr id="23" name="圖片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2884" y="217465"/>
            <a:ext cx="1674428" cy="90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3430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623573" y="1134307"/>
            <a:ext cx="35710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solidFill>
                  <a:schemeClr val="tx2"/>
                </a:solidFill>
              </a:rPr>
              <a:t>A hackable text editor by GitHub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84256" y="3402156"/>
            <a:ext cx="198394" cy="20774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84506" y="1854784"/>
            <a:ext cx="198394" cy="207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solidFill>
                <a:schemeClr val="accent1"/>
              </a:solidFill>
              <a:latin typeface="Roboto Bold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033079" y="1789381"/>
            <a:ext cx="1145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  <a:ea typeface="Roboto" charset="0"/>
                <a:cs typeface="Roboto" charset="0"/>
              </a:rPr>
              <a:t>LANGUAGE</a:t>
            </a:r>
            <a:endParaRPr lang="en-US" sz="1600" b="1" dirty="0">
              <a:solidFill>
                <a:schemeClr val="accent1"/>
              </a:solidFill>
              <a:ea typeface="Roboto" charset="0"/>
              <a:cs typeface="Roboto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784256" y="2628470"/>
            <a:ext cx="198394" cy="207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latin typeface="Roboto Bold" charset="0"/>
            </a:endParaRPr>
          </a:p>
        </p:txBody>
      </p:sp>
      <p:sp>
        <p:nvSpPr>
          <p:cNvPr id="24" name="Rectangle 23"/>
          <p:cNvSpPr>
            <a:spLocks/>
          </p:cNvSpPr>
          <p:nvPr/>
        </p:nvSpPr>
        <p:spPr bwMode="auto">
          <a:xfrm>
            <a:off x="623573" y="442079"/>
            <a:ext cx="790355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r>
              <a:rPr lang="en-US" sz="3000" b="1" spc="113" dirty="0">
                <a:solidFill>
                  <a:schemeClr val="tx2"/>
                </a:solidFill>
                <a:ea typeface="Roboto" charset="0"/>
                <a:cs typeface="Roboto" charset="0"/>
                <a:sym typeface="Bebas Neue" charset="0"/>
              </a:rPr>
              <a:t>Atom</a:t>
            </a:r>
            <a:endParaRPr lang="en-US" sz="3000" b="1" spc="113" dirty="0">
              <a:solidFill>
                <a:schemeClr val="accent2"/>
              </a:solidFill>
              <a:ea typeface="Roboto" charset="0"/>
              <a:cs typeface="Roboto" charset="0"/>
              <a:sym typeface="Bebas Neue" charset="0"/>
            </a:endParaRPr>
          </a:p>
        </p:txBody>
      </p:sp>
      <p:sp>
        <p:nvSpPr>
          <p:cNvPr id="30" name="TextBox 16"/>
          <p:cNvSpPr txBox="1"/>
          <p:nvPr/>
        </p:nvSpPr>
        <p:spPr>
          <a:xfrm>
            <a:off x="1032829" y="2076458"/>
            <a:ext cx="12178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solidFill>
                  <a:schemeClr val="tx2"/>
                </a:solidFill>
              </a:rPr>
              <a:t>JavaScript</a:t>
            </a:r>
          </a:p>
        </p:txBody>
      </p:sp>
      <p:sp>
        <p:nvSpPr>
          <p:cNvPr id="31" name="TextBox 21"/>
          <p:cNvSpPr txBox="1"/>
          <p:nvPr/>
        </p:nvSpPr>
        <p:spPr>
          <a:xfrm>
            <a:off x="1032829" y="2563351"/>
            <a:ext cx="18448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2"/>
                </a:solidFill>
                <a:ea typeface="Roboto" charset="0"/>
                <a:cs typeface="Roboto" charset="0"/>
              </a:rPr>
              <a:t># OF GITHUB STARS</a:t>
            </a:r>
            <a:endParaRPr lang="en-US" sz="1600" b="1" dirty="0">
              <a:solidFill>
                <a:schemeClr val="accent2"/>
              </a:solidFill>
              <a:ea typeface="Roboto" charset="0"/>
              <a:cs typeface="Roboto" charset="0"/>
            </a:endParaRPr>
          </a:p>
        </p:txBody>
      </p:sp>
      <p:sp>
        <p:nvSpPr>
          <p:cNvPr id="32" name="TextBox 16"/>
          <p:cNvSpPr txBox="1"/>
          <p:nvPr/>
        </p:nvSpPr>
        <p:spPr>
          <a:xfrm>
            <a:off x="1033079" y="2845642"/>
            <a:ext cx="8980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altLang="zh-TW" sz="2000" dirty="0">
                <a:solidFill>
                  <a:schemeClr val="tx2"/>
                </a:solidFill>
              </a:rPr>
              <a:t>40,354</a:t>
            </a:r>
          </a:p>
        </p:txBody>
      </p:sp>
      <p:sp>
        <p:nvSpPr>
          <p:cNvPr id="33" name="TextBox 21"/>
          <p:cNvSpPr txBox="1"/>
          <p:nvPr/>
        </p:nvSpPr>
        <p:spPr>
          <a:xfrm>
            <a:off x="1032829" y="3337321"/>
            <a:ext cx="1928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3"/>
                </a:solidFill>
                <a:ea typeface="Roboto" charset="0"/>
                <a:cs typeface="Roboto" charset="0"/>
              </a:rPr>
              <a:t># OF CONTRIBUTERS</a:t>
            </a:r>
            <a:endParaRPr lang="en-US" sz="1600" b="1" dirty="0">
              <a:solidFill>
                <a:schemeClr val="accent3"/>
              </a:solidFill>
              <a:ea typeface="Roboto" charset="0"/>
              <a:cs typeface="Roboto" charset="0"/>
            </a:endParaRPr>
          </a:p>
        </p:txBody>
      </p:sp>
      <p:sp>
        <p:nvSpPr>
          <p:cNvPr id="34" name="TextBox 16"/>
          <p:cNvSpPr txBox="1"/>
          <p:nvPr/>
        </p:nvSpPr>
        <p:spPr>
          <a:xfrm>
            <a:off x="1032829" y="3637179"/>
            <a:ext cx="574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solidFill>
                  <a:schemeClr val="tx2"/>
                </a:solidFill>
              </a:rPr>
              <a:t>376</a:t>
            </a:r>
            <a:endParaRPr lang="en-US" altLang="zh-TW" sz="2000" dirty="0">
              <a:solidFill>
                <a:schemeClr val="tx2"/>
              </a:solidFill>
            </a:endParaRPr>
          </a:p>
        </p:txBody>
      </p:sp>
      <p:sp>
        <p:nvSpPr>
          <p:cNvPr id="37" name="TextBox 21"/>
          <p:cNvSpPr txBox="1"/>
          <p:nvPr/>
        </p:nvSpPr>
        <p:spPr>
          <a:xfrm>
            <a:off x="4854769" y="1789381"/>
            <a:ext cx="10315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  <a:ea typeface="Roboto" charset="0"/>
                <a:cs typeface="Roboto" charset="0"/>
              </a:rPr>
              <a:t>FEATURES</a:t>
            </a:r>
            <a:endParaRPr lang="en-US" sz="1600" b="1" dirty="0">
              <a:solidFill>
                <a:schemeClr val="accent1"/>
              </a:solidFill>
              <a:ea typeface="Roboto" charset="0"/>
              <a:cs typeface="Roboto" charset="0"/>
            </a:endParaRPr>
          </a:p>
        </p:txBody>
      </p:sp>
      <p:sp>
        <p:nvSpPr>
          <p:cNvPr id="38" name="Rectangle 20"/>
          <p:cNvSpPr/>
          <p:nvPr/>
        </p:nvSpPr>
        <p:spPr>
          <a:xfrm>
            <a:off x="4575352" y="1854783"/>
            <a:ext cx="198394" cy="207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b="1" dirty="0">
              <a:solidFill>
                <a:schemeClr val="tx2"/>
              </a:solidFill>
              <a:latin typeface="Roboto Bold" charset="0"/>
            </a:endParaRPr>
          </a:p>
        </p:txBody>
      </p:sp>
      <p:sp>
        <p:nvSpPr>
          <p:cNvPr id="39" name="TextBox 16"/>
          <p:cNvSpPr txBox="1"/>
          <p:nvPr/>
        </p:nvSpPr>
        <p:spPr>
          <a:xfrm>
            <a:off x="4879652" y="2168533"/>
            <a:ext cx="36474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Built-in package manager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Smart </a:t>
            </a:r>
            <a:r>
              <a:rPr lang="en-US" altLang="zh-TW" sz="2000" dirty="0" smtClean="0">
                <a:solidFill>
                  <a:schemeClr val="tx2"/>
                </a:solidFill>
              </a:rPr>
              <a:t>auto-completion</a:t>
            </a:r>
            <a:endParaRPr lang="en-US" altLang="zh-TW" sz="2000" dirty="0">
              <a:solidFill>
                <a:schemeClr val="tx2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File system browser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Multiple panes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TW" sz="2000" dirty="0">
                <a:solidFill>
                  <a:schemeClr val="tx2"/>
                </a:solidFill>
              </a:rPr>
              <a:t>Fully customizable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0314" y="333724"/>
            <a:ext cx="1051743" cy="10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11113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Custom 30">
      <a:dk1>
        <a:srgbClr val="B4B4B4"/>
      </a:dk1>
      <a:lt1>
        <a:srgbClr val="FFFFFF"/>
      </a:lt1>
      <a:dk2>
        <a:srgbClr val="1C2835"/>
      </a:dk2>
      <a:lt2>
        <a:srgbClr val="FFFFFF"/>
      </a:lt2>
      <a:accent1>
        <a:srgbClr val="1EBFA4"/>
      </a:accent1>
      <a:accent2>
        <a:srgbClr val="1FE4A9"/>
      </a:accent2>
      <a:accent3>
        <a:srgbClr val="84F39B"/>
      </a:accent3>
      <a:accent4>
        <a:srgbClr val="BBFB9B"/>
      </a:accent4>
      <a:accent5>
        <a:srgbClr val="5A5C5B"/>
      </a:accent5>
      <a:accent6>
        <a:srgbClr val="1C2835"/>
      </a:accent6>
      <a:hlink>
        <a:srgbClr val="F33B48"/>
      </a:hlink>
      <a:folHlink>
        <a:srgbClr val="FFC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28925</TotalTime>
  <Words>389</Words>
  <Application>Microsoft Macintosh PowerPoint</Application>
  <PresentationFormat>如螢幕大小 (16:9)</PresentationFormat>
  <Paragraphs>139</Paragraphs>
  <Slides>12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22" baseType="lpstr">
      <vt:lpstr>Bebas Neue</vt:lpstr>
      <vt:lpstr>Calibri</vt:lpstr>
      <vt:lpstr>Calibri Light</vt:lpstr>
      <vt:lpstr>Mangal</vt:lpstr>
      <vt:lpstr>Roboto</vt:lpstr>
      <vt:lpstr>Roboto Black</vt:lpstr>
      <vt:lpstr>Roboto Bold</vt:lpstr>
      <vt:lpstr>新細明體</vt:lpstr>
      <vt:lpstr>Arial</vt:lpstr>
      <vt:lpstr>Default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Manager/>
  <Company/>
  <LinksUpToDate>false</LinksUpToDate>
  <SharedDoc>false</SharedDoc>
  <HyperlinkBase/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Designed by Slidesmash</dc:title>
  <dc:subject/>
  <dc:creator>Designed by Slidesmash</dc:creator>
  <cp:keywords/>
  <dc:description/>
  <cp:lastModifiedBy>方珮雯</cp:lastModifiedBy>
  <cp:revision>5862</cp:revision>
  <dcterms:created xsi:type="dcterms:W3CDTF">2014-11-12T21:47:38Z</dcterms:created>
  <dcterms:modified xsi:type="dcterms:W3CDTF">2017-09-27T15:16:16Z</dcterms:modified>
  <cp:category/>
</cp:coreProperties>
</file>

<file path=docProps/thumbnail.jpeg>
</file>